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257" r:id="rId2"/>
    <p:sldId id="288" r:id="rId3"/>
    <p:sldId id="258" r:id="rId4"/>
    <p:sldId id="303" r:id="rId5"/>
    <p:sldId id="260" r:id="rId6"/>
    <p:sldId id="285" r:id="rId7"/>
    <p:sldId id="286" r:id="rId8"/>
    <p:sldId id="287" r:id="rId9"/>
    <p:sldId id="261" r:id="rId10"/>
    <p:sldId id="275" r:id="rId11"/>
    <p:sldId id="262" r:id="rId12"/>
    <p:sldId id="263" r:id="rId13"/>
    <p:sldId id="313" r:id="rId14"/>
    <p:sldId id="314" r:id="rId15"/>
    <p:sldId id="264" r:id="rId16"/>
    <p:sldId id="281" r:id="rId17"/>
    <p:sldId id="282" r:id="rId18"/>
    <p:sldId id="276" r:id="rId19"/>
    <p:sldId id="277" r:id="rId20"/>
    <p:sldId id="278" r:id="rId21"/>
    <p:sldId id="279" r:id="rId22"/>
    <p:sldId id="280" r:id="rId23"/>
    <p:sldId id="266" r:id="rId24"/>
    <p:sldId id="267" r:id="rId25"/>
    <p:sldId id="268" r:id="rId26"/>
    <p:sldId id="269" r:id="rId27"/>
    <p:sldId id="270" r:id="rId28"/>
    <p:sldId id="290" r:id="rId29"/>
    <p:sldId id="271" r:id="rId30"/>
    <p:sldId id="274" r:id="rId31"/>
    <p:sldId id="283" r:id="rId32"/>
    <p:sldId id="284" r:id="rId33"/>
    <p:sldId id="289" r:id="rId34"/>
    <p:sldId id="291" r:id="rId35"/>
    <p:sldId id="294" r:id="rId36"/>
    <p:sldId id="315" r:id="rId37"/>
    <p:sldId id="292" r:id="rId38"/>
    <p:sldId id="293" r:id="rId39"/>
    <p:sldId id="295" r:id="rId40"/>
    <p:sldId id="296" r:id="rId41"/>
    <p:sldId id="297" r:id="rId42"/>
    <p:sldId id="298" r:id="rId43"/>
    <p:sldId id="305" r:id="rId44"/>
    <p:sldId id="300" r:id="rId45"/>
    <p:sldId id="301" r:id="rId46"/>
    <p:sldId id="307" r:id="rId47"/>
    <p:sldId id="309" r:id="rId48"/>
    <p:sldId id="311" r:id="rId49"/>
    <p:sldId id="312" r:id="rId50"/>
    <p:sldId id="302" r:id="rId51"/>
    <p:sldId id="299"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46" autoAdjust="0"/>
  </p:normalViewPr>
  <p:slideViewPr>
    <p:cSldViewPr>
      <p:cViewPr varScale="1">
        <p:scale>
          <a:sx n="81" d="100"/>
          <a:sy n="81" d="100"/>
        </p:scale>
        <p:origin x="150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90"/>
    </p:cViewPr>
  </p:sorterViewPr>
  <p:notesViewPr>
    <p:cSldViewPr>
      <p:cViewPr varScale="1">
        <p:scale>
          <a:sx n="59" d="100"/>
          <a:sy n="59" d="100"/>
        </p:scale>
        <p:origin x="-249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16F12F-12A4-4998-BB43-7CCA1867ED3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388B7FE-DF56-4A24-80F5-97B20BCC51E3}">
      <dgm:prSet phldrT="[Text]"/>
      <dgm:spPr/>
      <dgm:t>
        <a:bodyPr/>
        <a:lstStyle/>
        <a:p>
          <a:r>
            <a:rPr lang="en-US" dirty="0"/>
            <a:t>Group Leader</a:t>
          </a:r>
        </a:p>
      </dgm:t>
    </dgm:pt>
    <dgm:pt modelId="{680FB452-A948-427D-9036-D1771A71C565}" type="parTrans" cxnId="{486C4574-9F9D-4ADC-8C0E-60CC38B6E6C0}">
      <dgm:prSet/>
      <dgm:spPr/>
      <dgm:t>
        <a:bodyPr/>
        <a:lstStyle/>
        <a:p>
          <a:endParaRPr lang="en-US"/>
        </a:p>
      </dgm:t>
    </dgm:pt>
    <dgm:pt modelId="{84D2A0EE-F018-4ED1-866B-D15194C243F7}" type="sibTrans" cxnId="{486C4574-9F9D-4ADC-8C0E-60CC38B6E6C0}">
      <dgm:prSet/>
      <dgm:spPr/>
      <dgm:t>
        <a:bodyPr/>
        <a:lstStyle/>
        <a:p>
          <a:endParaRPr lang="en-US"/>
        </a:p>
      </dgm:t>
    </dgm:pt>
    <dgm:pt modelId="{A68250AC-46EC-40FA-9895-EAB0730EFFD8}">
      <dgm:prSet phldrT="[Text]"/>
      <dgm:spPr/>
      <dgm:t>
        <a:bodyPr/>
        <a:lstStyle/>
        <a:p>
          <a:r>
            <a:rPr lang="en-US" dirty="0"/>
            <a:t>Tour Operator</a:t>
          </a:r>
        </a:p>
      </dgm:t>
    </dgm:pt>
    <dgm:pt modelId="{094573A9-5D22-434C-8601-86AB8F632BD6}" type="parTrans" cxnId="{D28EF0F8-511E-4459-A8D2-FEB9F7A349C9}">
      <dgm:prSet/>
      <dgm:spPr/>
      <dgm:t>
        <a:bodyPr/>
        <a:lstStyle/>
        <a:p>
          <a:endParaRPr lang="en-US"/>
        </a:p>
      </dgm:t>
    </dgm:pt>
    <dgm:pt modelId="{A66D345A-E6E1-4ED6-A2E7-6FFF4A79829D}" type="sibTrans" cxnId="{D28EF0F8-511E-4459-A8D2-FEB9F7A349C9}">
      <dgm:prSet/>
      <dgm:spPr/>
      <dgm:t>
        <a:bodyPr/>
        <a:lstStyle/>
        <a:p>
          <a:endParaRPr lang="en-US"/>
        </a:p>
      </dgm:t>
    </dgm:pt>
    <dgm:pt modelId="{E26CE183-435E-4713-A703-77841225654C}">
      <dgm:prSet phldrT="[Text]"/>
      <dgm:spPr/>
      <dgm:t>
        <a:bodyPr/>
        <a:lstStyle/>
        <a:p>
          <a:r>
            <a:rPr lang="en-US" dirty="0"/>
            <a:t>Receptive Operator</a:t>
          </a:r>
        </a:p>
      </dgm:t>
    </dgm:pt>
    <dgm:pt modelId="{FC0D5C53-D15B-417E-9BAF-D0E32BABD97D}" type="sibTrans" cxnId="{69A715EA-494E-490F-9135-35351394392E}">
      <dgm:prSet/>
      <dgm:spPr/>
      <dgm:t>
        <a:bodyPr/>
        <a:lstStyle/>
        <a:p>
          <a:endParaRPr lang="en-US"/>
        </a:p>
      </dgm:t>
    </dgm:pt>
    <dgm:pt modelId="{25650FA1-D86A-4B8D-908F-E435D71A9774}" type="parTrans" cxnId="{69A715EA-494E-490F-9135-35351394392E}">
      <dgm:prSet/>
      <dgm:spPr/>
      <dgm:t>
        <a:bodyPr/>
        <a:lstStyle/>
        <a:p>
          <a:endParaRPr lang="en-US"/>
        </a:p>
      </dgm:t>
    </dgm:pt>
    <dgm:pt modelId="{11A7AE41-5E28-4239-BA04-0BFCACCA3E67}">
      <dgm:prSet phldrT="[Text]"/>
      <dgm:spPr/>
      <dgm:t>
        <a:bodyPr/>
        <a:lstStyle/>
        <a:p>
          <a:r>
            <a:rPr lang="en-US" dirty="0"/>
            <a:t>Supplier</a:t>
          </a:r>
        </a:p>
      </dgm:t>
    </dgm:pt>
    <dgm:pt modelId="{AE91FFB9-90DB-4858-A540-FF81AA193D1F}" type="parTrans" cxnId="{D6A69B03-1864-437A-94C4-F6E1019F1F01}">
      <dgm:prSet/>
      <dgm:spPr/>
      <dgm:t>
        <a:bodyPr/>
        <a:lstStyle/>
        <a:p>
          <a:endParaRPr lang="en-US"/>
        </a:p>
      </dgm:t>
    </dgm:pt>
    <dgm:pt modelId="{DD1E3907-6F14-4FE7-B7E7-63918FC48A1D}" type="sibTrans" cxnId="{D6A69B03-1864-437A-94C4-F6E1019F1F01}">
      <dgm:prSet/>
      <dgm:spPr/>
      <dgm:t>
        <a:bodyPr/>
        <a:lstStyle/>
        <a:p>
          <a:endParaRPr lang="en-US"/>
        </a:p>
      </dgm:t>
    </dgm:pt>
    <dgm:pt modelId="{4EBE4267-E503-4C6C-B65B-A223427582C8}" type="pres">
      <dgm:prSet presAssocID="{FA16F12F-12A4-4998-BB43-7CCA1867ED32}" presName="linear" presStyleCnt="0">
        <dgm:presLayoutVars>
          <dgm:dir/>
          <dgm:animLvl val="lvl"/>
          <dgm:resizeHandles val="exact"/>
        </dgm:presLayoutVars>
      </dgm:prSet>
      <dgm:spPr/>
    </dgm:pt>
    <dgm:pt modelId="{94101DC4-53AE-47E1-B18C-8025428B51D1}" type="pres">
      <dgm:prSet presAssocID="{8388B7FE-DF56-4A24-80F5-97B20BCC51E3}" presName="parentLin" presStyleCnt="0"/>
      <dgm:spPr/>
    </dgm:pt>
    <dgm:pt modelId="{E18D85F9-C2D5-4694-ADB5-93633312681D}" type="pres">
      <dgm:prSet presAssocID="{8388B7FE-DF56-4A24-80F5-97B20BCC51E3}" presName="parentLeftMargin" presStyleLbl="node1" presStyleIdx="0" presStyleCnt="4"/>
      <dgm:spPr/>
    </dgm:pt>
    <dgm:pt modelId="{BB1163BB-D3F2-4C18-ADB4-5D41677E0B4A}" type="pres">
      <dgm:prSet presAssocID="{8388B7FE-DF56-4A24-80F5-97B20BCC51E3}" presName="parentText" presStyleLbl="node1" presStyleIdx="0" presStyleCnt="4" custLinFactNeighborX="2041" custLinFactNeighborY="1998">
        <dgm:presLayoutVars>
          <dgm:chMax val="0"/>
          <dgm:bulletEnabled val="1"/>
        </dgm:presLayoutVars>
      </dgm:prSet>
      <dgm:spPr/>
    </dgm:pt>
    <dgm:pt modelId="{BB8C7923-A15A-4499-80D1-6027F0E584F6}" type="pres">
      <dgm:prSet presAssocID="{8388B7FE-DF56-4A24-80F5-97B20BCC51E3}" presName="negativeSpace" presStyleCnt="0"/>
      <dgm:spPr/>
    </dgm:pt>
    <dgm:pt modelId="{A5D4A85F-7DDA-430D-9567-A95A396E7937}" type="pres">
      <dgm:prSet presAssocID="{8388B7FE-DF56-4A24-80F5-97B20BCC51E3}" presName="childText" presStyleLbl="conFgAcc1" presStyleIdx="0" presStyleCnt="4">
        <dgm:presLayoutVars>
          <dgm:bulletEnabled val="1"/>
        </dgm:presLayoutVars>
      </dgm:prSet>
      <dgm:spPr/>
    </dgm:pt>
    <dgm:pt modelId="{BD8DD83C-D5D4-4564-AEB0-0AC05914BE42}" type="pres">
      <dgm:prSet presAssocID="{84D2A0EE-F018-4ED1-866B-D15194C243F7}" presName="spaceBetweenRectangles" presStyleCnt="0"/>
      <dgm:spPr/>
    </dgm:pt>
    <dgm:pt modelId="{323D96A7-8A61-4A25-B89E-D3AEAC4921D4}" type="pres">
      <dgm:prSet presAssocID="{A68250AC-46EC-40FA-9895-EAB0730EFFD8}" presName="parentLin" presStyleCnt="0"/>
      <dgm:spPr/>
    </dgm:pt>
    <dgm:pt modelId="{CD35F629-E071-4DF9-A677-F10BF9D8BD01}" type="pres">
      <dgm:prSet presAssocID="{A68250AC-46EC-40FA-9895-EAB0730EFFD8}" presName="parentLeftMargin" presStyleLbl="node1" presStyleIdx="0" presStyleCnt="4"/>
      <dgm:spPr/>
    </dgm:pt>
    <dgm:pt modelId="{33122A2E-FADD-4F82-A083-4606715EBA37}" type="pres">
      <dgm:prSet presAssocID="{A68250AC-46EC-40FA-9895-EAB0730EFFD8}" presName="parentText" presStyleLbl="node1" presStyleIdx="1" presStyleCnt="4">
        <dgm:presLayoutVars>
          <dgm:chMax val="0"/>
          <dgm:bulletEnabled val="1"/>
        </dgm:presLayoutVars>
      </dgm:prSet>
      <dgm:spPr/>
    </dgm:pt>
    <dgm:pt modelId="{0351795C-50FF-4503-82F4-F57EC9B632DE}" type="pres">
      <dgm:prSet presAssocID="{A68250AC-46EC-40FA-9895-EAB0730EFFD8}" presName="negativeSpace" presStyleCnt="0"/>
      <dgm:spPr/>
    </dgm:pt>
    <dgm:pt modelId="{D4A5749A-04FB-4F34-B6F3-06586F4BB225}" type="pres">
      <dgm:prSet presAssocID="{A68250AC-46EC-40FA-9895-EAB0730EFFD8}" presName="childText" presStyleLbl="conFgAcc1" presStyleIdx="1" presStyleCnt="4">
        <dgm:presLayoutVars>
          <dgm:bulletEnabled val="1"/>
        </dgm:presLayoutVars>
      </dgm:prSet>
      <dgm:spPr/>
    </dgm:pt>
    <dgm:pt modelId="{9EDE3680-1941-4829-8BF8-7F78A6D010A4}" type="pres">
      <dgm:prSet presAssocID="{A66D345A-E6E1-4ED6-A2E7-6FFF4A79829D}" presName="spaceBetweenRectangles" presStyleCnt="0"/>
      <dgm:spPr/>
    </dgm:pt>
    <dgm:pt modelId="{0B85F898-A4DD-4C9F-95A1-203982C1A55F}" type="pres">
      <dgm:prSet presAssocID="{E26CE183-435E-4713-A703-77841225654C}" presName="parentLin" presStyleCnt="0"/>
      <dgm:spPr/>
    </dgm:pt>
    <dgm:pt modelId="{DCE44162-29FF-4F45-B5B9-913589C658F2}" type="pres">
      <dgm:prSet presAssocID="{E26CE183-435E-4713-A703-77841225654C}" presName="parentLeftMargin" presStyleLbl="node1" presStyleIdx="1" presStyleCnt="4"/>
      <dgm:spPr/>
    </dgm:pt>
    <dgm:pt modelId="{48F8632A-846F-43E2-8072-3D27F8E87AF1}" type="pres">
      <dgm:prSet presAssocID="{E26CE183-435E-4713-A703-77841225654C}" presName="parentText" presStyleLbl="node1" presStyleIdx="2" presStyleCnt="4">
        <dgm:presLayoutVars>
          <dgm:chMax val="0"/>
          <dgm:bulletEnabled val="1"/>
        </dgm:presLayoutVars>
      </dgm:prSet>
      <dgm:spPr/>
    </dgm:pt>
    <dgm:pt modelId="{50755856-02DE-417C-AFB6-2B579416D5FC}" type="pres">
      <dgm:prSet presAssocID="{E26CE183-435E-4713-A703-77841225654C}" presName="negativeSpace" presStyleCnt="0"/>
      <dgm:spPr/>
    </dgm:pt>
    <dgm:pt modelId="{E0D81445-54F3-432A-B89C-BAA02389296C}" type="pres">
      <dgm:prSet presAssocID="{E26CE183-435E-4713-A703-77841225654C}" presName="childText" presStyleLbl="conFgAcc1" presStyleIdx="2" presStyleCnt="4">
        <dgm:presLayoutVars>
          <dgm:bulletEnabled val="1"/>
        </dgm:presLayoutVars>
      </dgm:prSet>
      <dgm:spPr/>
    </dgm:pt>
    <dgm:pt modelId="{B422A65A-8570-4928-A086-F1FBD00A351C}" type="pres">
      <dgm:prSet presAssocID="{FC0D5C53-D15B-417E-9BAF-D0E32BABD97D}" presName="spaceBetweenRectangles" presStyleCnt="0"/>
      <dgm:spPr/>
    </dgm:pt>
    <dgm:pt modelId="{ED08F4FD-16A4-49DA-AE50-C20D5798927E}" type="pres">
      <dgm:prSet presAssocID="{11A7AE41-5E28-4239-BA04-0BFCACCA3E67}" presName="parentLin" presStyleCnt="0"/>
      <dgm:spPr/>
    </dgm:pt>
    <dgm:pt modelId="{F4E10EB9-375E-46A3-B3CF-536401F2FCF1}" type="pres">
      <dgm:prSet presAssocID="{11A7AE41-5E28-4239-BA04-0BFCACCA3E67}" presName="parentLeftMargin" presStyleLbl="node1" presStyleIdx="2" presStyleCnt="4"/>
      <dgm:spPr/>
    </dgm:pt>
    <dgm:pt modelId="{BF9BDE24-1031-45CE-831F-96DA3C6958AE}" type="pres">
      <dgm:prSet presAssocID="{11A7AE41-5E28-4239-BA04-0BFCACCA3E67}" presName="parentText" presStyleLbl="node1" presStyleIdx="3" presStyleCnt="4">
        <dgm:presLayoutVars>
          <dgm:chMax val="0"/>
          <dgm:bulletEnabled val="1"/>
        </dgm:presLayoutVars>
      </dgm:prSet>
      <dgm:spPr/>
    </dgm:pt>
    <dgm:pt modelId="{AFA9691C-AF90-4B87-AF58-C9082B54C4C2}" type="pres">
      <dgm:prSet presAssocID="{11A7AE41-5E28-4239-BA04-0BFCACCA3E67}" presName="negativeSpace" presStyleCnt="0"/>
      <dgm:spPr/>
    </dgm:pt>
    <dgm:pt modelId="{0DFF3ED9-E0B8-4B80-ADB4-41AA6D17669C}" type="pres">
      <dgm:prSet presAssocID="{11A7AE41-5E28-4239-BA04-0BFCACCA3E67}" presName="childText" presStyleLbl="conFgAcc1" presStyleIdx="3" presStyleCnt="4">
        <dgm:presLayoutVars>
          <dgm:bulletEnabled val="1"/>
        </dgm:presLayoutVars>
      </dgm:prSet>
      <dgm:spPr/>
    </dgm:pt>
  </dgm:ptLst>
  <dgm:cxnLst>
    <dgm:cxn modelId="{D6A69B03-1864-437A-94C4-F6E1019F1F01}" srcId="{FA16F12F-12A4-4998-BB43-7CCA1867ED32}" destId="{11A7AE41-5E28-4239-BA04-0BFCACCA3E67}" srcOrd="3" destOrd="0" parTransId="{AE91FFB9-90DB-4858-A540-FF81AA193D1F}" sibTransId="{DD1E3907-6F14-4FE7-B7E7-63918FC48A1D}"/>
    <dgm:cxn modelId="{9298E00E-38C5-4BFB-BAE7-30B6CEB2ADEB}" type="presOf" srcId="{11A7AE41-5E28-4239-BA04-0BFCACCA3E67}" destId="{BF9BDE24-1031-45CE-831F-96DA3C6958AE}" srcOrd="1" destOrd="0" presId="urn:microsoft.com/office/officeart/2005/8/layout/list1"/>
    <dgm:cxn modelId="{4968F025-269E-4A02-B4E9-E039E1CA7247}" type="presOf" srcId="{8388B7FE-DF56-4A24-80F5-97B20BCC51E3}" destId="{BB1163BB-D3F2-4C18-ADB4-5D41677E0B4A}" srcOrd="1" destOrd="0" presId="urn:microsoft.com/office/officeart/2005/8/layout/list1"/>
    <dgm:cxn modelId="{8654D42F-8F13-4546-844E-04B2EBD45293}" type="presOf" srcId="{FA16F12F-12A4-4998-BB43-7CCA1867ED32}" destId="{4EBE4267-E503-4C6C-B65B-A223427582C8}" srcOrd="0" destOrd="0" presId="urn:microsoft.com/office/officeart/2005/8/layout/list1"/>
    <dgm:cxn modelId="{FF3F8633-81B0-45C1-932D-4CBE9DB6BCDB}" type="presOf" srcId="{E26CE183-435E-4713-A703-77841225654C}" destId="{48F8632A-846F-43E2-8072-3D27F8E87AF1}" srcOrd="1" destOrd="0" presId="urn:microsoft.com/office/officeart/2005/8/layout/list1"/>
    <dgm:cxn modelId="{FCD8D733-1B82-4DAF-9C35-E75AD1420C93}" type="presOf" srcId="{A68250AC-46EC-40FA-9895-EAB0730EFFD8}" destId="{33122A2E-FADD-4F82-A083-4606715EBA37}" srcOrd="1" destOrd="0" presId="urn:microsoft.com/office/officeart/2005/8/layout/list1"/>
    <dgm:cxn modelId="{9F55E938-6434-40F6-8F61-29EE947817FA}" type="presOf" srcId="{11A7AE41-5E28-4239-BA04-0BFCACCA3E67}" destId="{F4E10EB9-375E-46A3-B3CF-536401F2FCF1}" srcOrd="0" destOrd="0" presId="urn:microsoft.com/office/officeart/2005/8/layout/list1"/>
    <dgm:cxn modelId="{486C4574-9F9D-4ADC-8C0E-60CC38B6E6C0}" srcId="{FA16F12F-12A4-4998-BB43-7CCA1867ED32}" destId="{8388B7FE-DF56-4A24-80F5-97B20BCC51E3}" srcOrd="0" destOrd="0" parTransId="{680FB452-A948-427D-9036-D1771A71C565}" sibTransId="{84D2A0EE-F018-4ED1-866B-D15194C243F7}"/>
    <dgm:cxn modelId="{7AD775AD-0A8C-4F35-8A47-BCA37E17C9E0}" type="presOf" srcId="{E26CE183-435E-4713-A703-77841225654C}" destId="{DCE44162-29FF-4F45-B5B9-913589C658F2}" srcOrd="0" destOrd="0" presId="urn:microsoft.com/office/officeart/2005/8/layout/list1"/>
    <dgm:cxn modelId="{3D6223BB-4082-479B-9556-BBD17F96EFF1}" type="presOf" srcId="{8388B7FE-DF56-4A24-80F5-97B20BCC51E3}" destId="{E18D85F9-C2D5-4694-ADB5-93633312681D}" srcOrd="0" destOrd="0" presId="urn:microsoft.com/office/officeart/2005/8/layout/list1"/>
    <dgm:cxn modelId="{5C694ABB-ECFD-4E41-AF26-02D015383990}" type="presOf" srcId="{A68250AC-46EC-40FA-9895-EAB0730EFFD8}" destId="{CD35F629-E071-4DF9-A677-F10BF9D8BD01}" srcOrd="0" destOrd="0" presId="urn:microsoft.com/office/officeart/2005/8/layout/list1"/>
    <dgm:cxn modelId="{69A715EA-494E-490F-9135-35351394392E}" srcId="{FA16F12F-12A4-4998-BB43-7CCA1867ED32}" destId="{E26CE183-435E-4713-A703-77841225654C}" srcOrd="2" destOrd="0" parTransId="{25650FA1-D86A-4B8D-908F-E435D71A9774}" sibTransId="{FC0D5C53-D15B-417E-9BAF-D0E32BABD97D}"/>
    <dgm:cxn modelId="{D28EF0F8-511E-4459-A8D2-FEB9F7A349C9}" srcId="{FA16F12F-12A4-4998-BB43-7CCA1867ED32}" destId="{A68250AC-46EC-40FA-9895-EAB0730EFFD8}" srcOrd="1" destOrd="0" parTransId="{094573A9-5D22-434C-8601-86AB8F632BD6}" sibTransId="{A66D345A-E6E1-4ED6-A2E7-6FFF4A79829D}"/>
    <dgm:cxn modelId="{BB1FAF57-C121-4383-AC44-49090C26789A}" type="presParOf" srcId="{4EBE4267-E503-4C6C-B65B-A223427582C8}" destId="{94101DC4-53AE-47E1-B18C-8025428B51D1}" srcOrd="0" destOrd="0" presId="urn:microsoft.com/office/officeart/2005/8/layout/list1"/>
    <dgm:cxn modelId="{445AA54C-4F75-4B7D-B1C0-70947CB36603}" type="presParOf" srcId="{94101DC4-53AE-47E1-B18C-8025428B51D1}" destId="{E18D85F9-C2D5-4694-ADB5-93633312681D}" srcOrd="0" destOrd="0" presId="urn:microsoft.com/office/officeart/2005/8/layout/list1"/>
    <dgm:cxn modelId="{D9D0F78B-E13C-48E0-8052-E9DA425F3C07}" type="presParOf" srcId="{94101DC4-53AE-47E1-B18C-8025428B51D1}" destId="{BB1163BB-D3F2-4C18-ADB4-5D41677E0B4A}" srcOrd="1" destOrd="0" presId="urn:microsoft.com/office/officeart/2005/8/layout/list1"/>
    <dgm:cxn modelId="{1A2F6FB4-5FB1-4636-871F-7AC19A4BFA43}" type="presParOf" srcId="{4EBE4267-E503-4C6C-B65B-A223427582C8}" destId="{BB8C7923-A15A-4499-80D1-6027F0E584F6}" srcOrd="1" destOrd="0" presId="urn:microsoft.com/office/officeart/2005/8/layout/list1"/>
    <dgm:cxn modelId="{4D92518F-A9FF-46E7-BF0C-A20015AD8B54}" type="presParOf" srcId="{4EBE4267-E503-4C6C-B65B-A223427582C8}" destId="{A5D4A85F-7DDA-430D-9567-A95A396E7937}" srcOrd="2" destOrd="0" presId="urn:microsoft.com/office/officeart/2005/8/layout/list1"/>
    <dgm:cxn modelId="{6CDA5DE0-409E-433A-AA0A-C3BA37F5D895}" type="presParOf" srcId="{4EBE4267-E503-4C6C-B65B-A223427582C8}" destId="{BD8DD83C-D5D4-4564-AEB0-0AC05914BE42}" srcOrd="3" destOrd="0" presId="urn:microsoft.com/office/officeart/2005/8/layout/list1"/>
    <dgm:cxn modelId="{2332B7A3-4BC6-4573-A646-4E0D07DAAC76}" type="presParOf" srcId="{4EBE4267-E503-4C6C-B65B-A223427582C8}" destId="{323D96A7-8A61-4A25-B89E-D3AEAC4921D4}" srcOrd="4" destOrd="0" presId="urn:microsoft.com/office/officeart/2005/8/layout/list1"/>
    <dgm:cxn modelId="{A946B60B-5167-447C-A406-92D2F2EFBF44}" type="presParOf" srcId="{323D96A7-8A61-4A25-B89E-D3AEAC4921D4}" destId="{CD35F629-E071-4DF9-A677-F10BF9D8BD01}" srcOrd="0" destOrd="0" presId="urn:microsoft.com/office/officeart/2005/8/layout/list1"/>
    <dgm:cxn modelId="{DF2267AA-46F4-4CAB-87CA-B76627151DF5}" type="presParOf" srcId="{323D96A7-8A61-4A25-B89E-D3AEAC4921D4}" destId="{33122A2E-FADD-4F82-A083-4606715EBA37}" srcOrd="1" destOrd="0" presId="urn:microsoft.com/office/officeart/2005/8/layout/list1"/>
    <dgm:cxn modelId="{FD3D8358-7974-47C1-BADF-93C031564F9F}" type="presParOf" srcId="{4EBE4267-E503-4C6C-B65B-A223427582C8}" destId="{0351795C-50FF-4503-82F4-F57EC9B632DE}" srcOrd="5" destOrd="0" presId="urn:microsoft.com/office/officeart/2005/8/layout/list1"/>
    <dgm:cxn modelId="{1A4C02D5-3764-43A8-AFDF-94639FFA92E5}" type="presParOf" srcId="{4EBE4267-E503-4C6C-B65B-A223427582C8}" destId="{D4A5749A-04FB-4F34-B6F3-06586F4BB225}" srcOrd="6" destOrd="0" presId="urn:microsoft.com/office/officeart/2005/8/layout/list1"/>
    <dgm:cxn modelId="{15F8EEAD-B1FB-4B7B-BCE8-520422716EBF}" type="presParOf" srcId="{4EBE4267-E503-4C6C-B65B-A223427582C8}" destId="{9EDE3680-1941-4829-8BF8-7F78A6D010A4}" srcOrd="7" destOrd="0" presId="urn:microsoft.com/office/officeart/2005/8/layout/list1"/>
    <dgm:cxn modelId="{0282B763-5D76-4FFB-A114-A28C1F1A4DC9}" type="presParOf" srcId="{4EBE4267-E503-4C6C-B65B-A223427582C8}" destId="{0B85F898-A4DD-4C9F-95A1-203982C1A55F}" srcOrd="8" destOrd="0" presId="urn:microsoft.com/office/officeart/2005/8/layout/list1"/>
    <dgm:cxn modelId="{0A0EBCC5-D7BC-4A77-915D-06C8422C3BA1}" type="presParOf" srcId="{0B85F898-A4DD-4C9F-95A1-203982C1A55F}" destId="{DCE44162-29FF-4F45-B5B9-913589C658F2}" srcOrd="0" destOrd="0" presId="urn:microsoft.com/office/officeart/2005/8/layout/list1"/>
    <dgm:cxn modelId="{CB5DA8AA-326D-444F-8F76-03AB7A2F736F}" type="presParOf" srcId="{0B85F898-A4DD-4C9F-95A1-203982C1A55F}" destId="{48F8632A-846F-43E2-8072-3D27F8E87AF1}" srcOrd="1" destOrd="0" presId="urn:microsoft.com/office/officeart/2005/8/layout/list1"/>
    <dgm:cxn modelId="{99B97583-72C7-4134-A16E-2CABF78F6FC4}" type="presParOf" srcId="{4EBE4267-E503-4C6C-B65B-A223427582C8}" destId="{50755856-02DE-417C-AFB6-2B579416D5FC}" srcOrd="9" destOrd="0" presId="urn:microsoft.com/office/officeart/2005/8/layout/list1"/>
    <dgm:cxn modelId="{B5CDF58C-461A-4808-ACFE-AAA7211029DB}" type="presParOf" srcId="{4EBE4267-E503-4C6C-B65B-A223427582C8}" destId="{E0D81445-54F3-432A-B89C-BAA02389296C}" srcOrd="10" destOrd="0" presId="urn:microsoft.com/office/officeart/2005/8/layout/list1"/>
    <dgm:cxn modelId="{9595793E-0416-4D8B-8DC5-E5AEC3FC2843}" type="presParOf" srcId="{4EBE4267-E503-4C6C-B65B-A223427582C8}" destId="{B422A65A-8570-4928-A086-F1FBD00A351C}" srcOrd="11" destOrd="0" presId="urn:microsoft.com/office/officeart/2005/8/layout/list1"/>
    <dgm:cxn modelId="{BEE8B4A3-BF11-444A-9A6A-FD39276544F8}" type="presParOf" srcId="{4EBE4267-E503-4C6C-B65B-A223427582C8}" destId="{ED08F4FD-16A4-49DA-AE50-C20D5798927E}" srcOrd="12" destOrd="0" presId="urn:microsoft.com/office/officeart/2005/8/layout/list1"/>
    <dgm:cxn modelId="{AAB36E30-B375-40AF-94D4-D7B2D4A646ED}" type="presParOf" srcId="{ED08F4FD-16A4-49DA-AE50-C20D5798927E}" destId="{F4E10EB9-375E-46A3-B3CF-536401F2FCF1}" srcOrd="0" destOrd="0" presId="urn:microsoft.com/office/officeart/2005/8/layout/list1"/>
    <dgm:cxn modelId="{A1FB8F8C-7BEA-4EA3-87D2-5B2B9B643831}" type="presParOf" srcId="{ED08F4FD-16A4-49DA-AE50-C20D5798927E}" destId="{BF9BDE24-1031-45CE-831F-96DA3C6958AE}" srcOrd="1" destOrd="0" presId="urn:microsoft.com/office/officeart/2005/8/layout/list1"/>
    <dgm:cxn modelId="{A56A851D-73C8-4621-94A0-3A775D36C1A9}" type="presParOf" srcId="{4EBE4267-E503-4C6C-B65B-A223427582C8}" destId="{AFA9691C-AF90-4B87-AF58-C9082B54C4C2}" srcOrd="13" destOrd="0" presId="urn:microsoft.com/office/officeart/2005/8/layout/list1"/>
    <dgm:cxn modelId="{1E5CC09C-73B2-4F8E-BE90-32F0C3348CA0}" type="presParOf" srcId="{4EBE4267-E503-4C6C-B65B-A223427582C8}" destId="{0DFF3ED9-E0B8-4B80-ADB4-41AA6D17669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41EF72-31C7-4507-8ED9-8CCBC22B8E42}"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US"/>
        </a:p>
      </dgm:t>
    </dgm:pt>
    <dgm:pt modelId="{D73E3683-8444-402C-9F75-0EF458D58E32}">
      <dgm:prSet phldrT="[Text]" custT="1"/>
      <dgm:spPr/>
      <dgm:t>
        <a:bodyPr/>
        <a:lstStyle/>
        <a:p>
          <a:r>
            <a:rPr lang="en-US" sz="2400" dirty="0"/>
            <a:t>Motorcoaches are very tall.	</a:t>
          </a:r>
        </a:p>
      </dgm:t>
    </dgm:pt>
    <dgm:pt modelId="{95878B80-D96F-4641-B048-13B26E51B250}" type="parTrans" cxnId="{D8D95493-5397-4713-BAEC-BBAEF00BAAC2}">
      <dgm:prSet/>
      <dgm:spPr/>
      <dgm:t>
        <a:bodyPr/>
        <a:lstStyle/>
        <a:p>
          <a:endParaRPr lang="en-US"/>
        </a:p>
      </dgm:t>
    </dgm:pt>
    <dgm:pt modelId="{A910711A-5ECD-4721-A5CC-47C549EE20E4}" type="sibTrans" cxnId="{D8D95493-5397-4713-BAEC-BBAEF00BAAC2}">
      <dgm:prSet/>
      <dgm:spPr/>
      <dgm:t>
        <a:bodyPr/>
        <a:lstStyle/>
        <a:p>
          <a:endParaRPr lang="en-US"/>
        </a:p>
      </dgm:t>
    </dgm:pt>
    <dgm:pt modelId="{1949458B-D692-43B1-8F1C-AD23C9AFB22D}">
      <dgm:prSet phldrT="[Text]" custT="1"/>
      <dgm:spPr/>
      <dgm:t>
        <a:bodyPr/>
        <a:lstStyle/>
        <a:p>
          <a:r>
            <a:rPr lang="en-US" sz="2400" b="0" dirty="0">
              <a:solidFill>
                <a:schemeClr val="tx1">
                  <a:lumMod val="75000"/>
                  <a:lumOff val="25000"/>
                </a:schemeClr>
              </a:solidFill>
            </a:rPr>
            <a:t>Motorcoaches don’t maneuver very well.</a:t>
          </a:r>
        </a:p>
      </dgm:t>
    </dgm:pt>
    <dgm:pt modelId="{9084F82F-FAB7-4204-B772-8DE6899A8B5F}" type="parTrans" cxnId="{E8E328EA-33A9-4A7F-B864-2A67FDCEF926}">
      <dgm:prSet/>
      <dgm:spPr/>
      <dgm:t>
        <a:bodyPr/>
        <a:lstStyle/>
        <a:p>
          <a:endParaRPr lang="en-US"/>
        </a:p>
      </dgm:t>
    </dgm:pt>
    <dgm:pt modelId="{27F5DD0A-27AD-496C-BFFF-B847BA496A83}" type="sibTrans" cxnId="{E8E328EA-33A9-4A7F-B864-2A67FDCEF926}">
      <dgm:prSet/>
      <dgm:spPr/>
      <dgm:t>
        <a:bodyPr/>
        <a:lstStyle/>
        <a:p>
          <a:endParaRPr lang="en-US"/>
        </a:p>
      </dgm:t>
    </dgm:pt>
    <dgm:pt modelId="{2D0AAD01-D556-46E5-9BD8-93714D403B66}">
      <dgm:prSet phldrT="[Text]" custT="1"/>
      <dgm:spPr/>
      <dgm:t>
        <a:bodyPr/>
        <a:lstStyle/>
        <a:p>
          <a:r>
            <a:rPr lang="en-US" sz="2400" dirty="0"/>
            <a:t>Motorcoaches don’t like obstacles.</a:t>
          </a:r>
        </a:p>
      </dgm:t>
    </dgm:pt>
    <dgm:pt modelId="{29BA944A-FA86-466D-AAC8-BDEAB0E00265}" type="parTrans" cxnId="{198F1359-5E3A-4788-B319-5A59EE927F54}">
      <dgm:prSet/>
      <dgm:spPr/>
      <dgm:t>
        <a:bodyPr/>
        <a:lstStyle/>
        <a:p>
          <a:endParaRPr lang="en-US"/>
        </a:p>
      </dgm:t>
    </dgm:pt>
    <dgm:pt modelId="{30991623-0CA4-473D-890F-BC85F9190147}" type="sibTrans" cxnId="{198F1359-5E3A-4788-B319-5A59EE927F54}">
      <dgm:prSet/>
      <dgm:spPr/>
      <dgm:t>
        <a:bodyPr/>
        <a:lstStyle/>
        <a:p>
          <a:endParaRPr lang="en-US"/>
        </a:p>
      </dgm:t>
    </dgm:pt>
    <dgm:pt modelId="{511F7836-0A19-429D-AABC-994A33E395FF}">
      <dgm:prSet phldrT="[Text]" custT="1"/>
      <dgm:spPr/>
      <dgm:t>
        <a:bodyPr/>
        <a:lstStyle/>
        <a:p>
          <a:r>
            <a:rPr lang="en-US" sz="2400" dirty="0">
              <a:solidFill>
                <a:schemeClr val="tx1">
                  <a:lumMod val="75000"/>
                  <a:lumOff val="25000"/>
                </a:schemeClr>
              </a:solidFill>
            </a:rPr>
            <a:t>Motorcoaches don’t like surprises en route.</a:t>
          </a:r>
        </a:p>
      </dgm:t>
    </dgm:pt>
    <dgm:pt modelId="{9EA6F802-F5F4-482B-9B7C-F885D1D03BF5}" type="parTrans" cxnId="{1F634023-778E-4EF1-AEE2-24A360035D9A}">
      <dgm:prSet/>
      <dgm:spPr/>
      <dgm:t>
        <a:bodyPr/>
        <a:lstStyle/>
        <a:p>
          <a:endParaRPr lang="en-US"/>
        </a:p>
      </dgm:t>
    </dgm:pt>
    <dgm:pt modelId="{F1D166EF-E375-489D-AAF8-831D86D6327C}" type="sibTrans" cxnId="{1F634023-778E-4EF1-AEE2-24A360035D9A}">
      <dgm:prSet/>
      <dgm:spPr/>
      <dgm:t>
        <a:bodyPr/>
        <a:lstStyle/>
        <a:p>
          <a:endParaRPr lang="en-US"/>
        </a:p>
      </dgm:t>
    </dgm:pt>
    <dgm:pt modelId="{A981F57E-BFCE-4EE9-886B-5B35CD2B60DB}">
      <dgm:prSet phldrT="[Text]" custT="1"/>
      <dgm:spPr/>
      <dgm:t>
        <a:bodyPr/>
        <a:lstStyle/>
        <a:p>
          <a:r>
            <a:rPr lang="en-US" sz="2400" dirty="0"/>
            <a:t>Motorcoaches require special servicing.</a:t>
          </a:r>
        </a:p>
      </dgm:t>
    </dgm:pt>
    <dgm:pt modelId="{C4C04EBD-3FC2-41DE-B9E9-F8155ECE5B3D}" type="parTrans" cxnId="{AB0C0202-D3B2-4492-9649-BBF6C53C8F7B}">
      <dgm:prSet/>
      <dgm:spPr/>
    </dgm:pt>
    <dgm:pt modelId="{B672F6DF-8155-4C77-9473-9FD4010190AB}" type="sibTrans" cxnId="{AB0C0202-D3B2-4492-9649-BBF6C53C8F7B}">
      <dgm:prSet/>
      <dgm:spPr/>
    </dgm:pt>
    <dgm:pt modelId="{D0C4F24A-ACD3-42D1-A017-1F75D7856496}">
      <dgm:prSet phldrT="[Text]" custT="1"/>
      <dgm:spPr/>
      <dgm:t>
        <a:bodyPr/>
        <a:lstStyle/>
        <a:p>
          <a:r>
            <a:rPr lang="en-US" sz="2400" dirty="0">
              <a:solidFill>
                <a:schemeClr val="tx1">
                  <a:lumMod val="75000"/>
                  <a:lumOff val="25000"/>
                </a:schemeClr>
              </a:solidFill>
            </a:rPr>
            <a:t>Motorcoaches are not an inconvenience.</a:t>
          </a:r>
        </a:p>
      </dgm:t>
    </dgm:pt>
    <dgm:pt modelId="{0B0C2CD9-5C25-4BC8-98BD-776A79A030B2}" type="parTrans" cxnId="{2A8604CE-3632-467B-BFE1-D23B236E5BD7}">
      <dgm:prSet/>
      <dgm:spPr/>
    </dgm:pt>
    <dgm:pt modelId="{741FD21E-C046-400F-96B0-DCAC10CD22E6}" type="sibTrans" cxnId="{2A8604CE-3632-467B-BFE1-D23B236E5BD7}">
      <dgm:prSet/>
      <dgm:spPr/>
    </dgm:pt>
    <dgm:pt modelId="{32B33D7C-14B2-4A70-9735-D35A80B0D141}" type="pres">
      <dgm:prSet presAssocID="{7241EF72-31C7-4507-8ED9-8CCBC22B8E42}" presName="linear" presStyleCnt="0">
        <dgm:presLayoutVars>
          <dgm:animLvl val="lvl"/>
          <dgm:resizeHandles val="exact"/>
        </dgm:presLayoutVars>
      </dgm:prSet>
      <dgm:spPr/>
    </dgm:pt>
    <dgm:pt modelId="{DF011B3E-DA1A-43FB-B672-611A43AB7FB7}" type="pres">
      <dgm:prSet presAssocID="{D73E3683-8444-402C-9F75-0EF458D58E32}" presName="parentText" presStyleLbl="node1" presStyleIdx="0" presStyleCnt="3">
        <dgm:presLayoutVars>
          <dgm:chMax val="0"/>
          <dgm:bulletEnabled val="1"/>
        </dgm:presLayoutVars>
      </dgm:prSet>
      <dgm:spPr/>
    </dgm:pt>
    <dgm:pt modelId="{4640308D-03F2-4EFF-9545-70933DA7A1F3}" type="pres">
      <dgm:prSet presAssocID="{D73E3683-8444-402C-9F75-0EF458D58E32}" presName="childText" presStyleLbl="revTx" presStyleIdx="0" presStyleCnt="3">
        <dgm:presLayoutVars>
          <dgm:bulletEnabled val="1"/>
        </dgm:presLayoutVars>
      </dgm:prSet>
      <dgm:spPr/>
    </dgm:pt>
    <dgm:pt modelId="{B5D0EFB7-A69C-4EDB-8D25-018A122A9819}" type="pres">
      <dgm:prSet presAssocID="{2D0AAD01-D556-46E5-9BD8-93714D403B66}" presName="parentText" presStyleLbl="node1" presStyleIdx="1" presStyleCnt="3">
        <dgm:presLayoutVars>
          <dgm:chMax val="0"/>
          <dgm:bulletEnabled val="1"/>
        </dgm:presLayoutVars>
      </dgm:prSet>
      <dgm:spPr/>
    </dgm:pt>
    <dgm:pt modelId="{C6047D77-41C7-45B6-A732-63F5DEC6DE88}" type="pres">
      <dgm:prSet presAssocID="{2D0AAD01-D556-46E5-9BD8-93714D403B66}" presName="childText" presStyleLbl="revTx" presStyleIdx="1" presStyleCnt="3">
        <dgm:presLayoutVars>
          <dgm:bulletEnabled val="1"/>
        </dgm:presLayoutVars>
      </dgm:prSet>
      <dgm:spPr/>
    </dgm:pt>
    <dgm:pt modelId="{384EB6DB-C0C0-4E85-AE22-B50B22414E71}" type="pres">
      <dgm:prSet presAssocID="{A981F57E-BFCE-4EE9-886B-5B35CD2B60DB}" presName="parentText" presStyleLbl="node1" presStyleIdx="2" presStyleCnt="3">
        <dgm:presLayoutVars>
          <dgm:chMax val="0"/>
          <dgm:bulletEnabled val="1"/>
        </dgm:presLayoutVars>
      </dgm:prSet>
      <dgm:spPr/>
    </dgm:pt>
    <dgm:pt modelId="{B4A3E0EC-A27A-4824-8F74-FEE2C16B3B0F}" type="pres">
      <dgm:prSet presAssocID="{A981F57E-BFCE-4EE9-886B-5B35CD2B60DB}" presName="childText" presStyleLbl="revTx" presStyleIdx="2" presStyleCnt="3">
        <dgm:presLayoutVars>
          <dgm:bulletEnabled val="1"/>
        </dgm:presLayoutVars>
      </dgm:prSet>
      <dgm:spPr/>
    </dgm:pt>
  </dgm:ptLst>
  <dgm:cxnLst>
    <dgm:cxn modelId="{AB0C0202-D3B2-4492-9649-BBF6C53C8F7B}" srcId="{7241EF72-31C7-4507-8ED9-8CCBC22B8E42}" destId="{A981F57E-BFCE-4EE9-886B-5B35CD2B60DB}" srcOrd="2" destOrd="0" parTransId="{C4C04EBD-3FC2-41DE-B9E9-F8155ECE5B3D}" sibTransId="{B672F6DF-8155-4C77-9473-9FD4010190AB}"/>
    <dgm:cxn modelId="{1F634023-778E-4EF1-AEE2-24A360035D9A}" srcId="{2D0AAD01-D556-46E5-9BD8-93714D403B66}" destId="{511F7836-0A19-429D-AABC-994A33E395FF}" srcOrd="0" destOrd="0" parTransId="{9EA6F802-F5F4-482B-9B7C-F885D1D03BF5}" sibTransId="{F1D166EF-E375-489D-AAF8-831D86D6327C}"/>
    <dgm:cxn modelId="{FB5C0D2B-578B-439B-9E11-BF5842240F60}" type="presOf" srcId="{D73E3683-8444-402C-9F75-0EF458D58E32}" destId="{DF011B3E-DA1A-43FB-B672-611A43AB7FB7}" srcOrd="0" destOrd="0" presId="urn:microsoft.com/office/officeart/2005/8/layout/vList2"/>
    <dgm:cxn modelId="{00E79946-29B6-4A32-BC62-4253EE321CD5}" type="presOf" srcId="{A981F57E-BFCE-4EE9-886B-5B35CD2B60DB}" destId="{384EB6DB-C0C0-4E85-AE22-B50B22414E71}" srcOrd="0" destOrd="0" presId="urn:microsoft.com/office/officeart/2005/8/layout/vList2"/>
    <dgm:cxn modelId="{69CE9B70-E932-4A6D-91BD-B24018C7C02B}" type="presOf" srcId="{1949458B-D692-43B1-8F1C-AD23C9AFB22D}" destId="{4640308D-03F2-4EFF-9545-70933DA7A1F3}" srcOrd="0" destOrd="0" presId="urn:microsoft.com/office/officeart/2005/8/layout/vList2"/>
    <dgm:cxn modelId="{198F1359-5E3A-4788-B319-5A59EE927F54}" srcId="{7241EF72-31C7-4507-8ED9-8CCBC22B8E42}" destId="{2D0AAD01-D556-46E5-9BD8-93714D403B66}" srcOrd="1" destOrd="0" parTransId="{29BA944A-FA86-466D-AAC8-BDEAB0E00265}" sibTransId="{30991623-0CA4-473D-890F-BC85F9190147}"/>
    <dgm:cxn modelId="{D8D95493-5397-4713-BAEC-BBAEF00BAAC2}" srcId="{7241EF72-31C7-4507-8ED9-8CCBC22B8E42}" destId="{D73E3683-8444-402C-9F75-0EF458D58E32}" srcOrd="0" destOrd="0" parTransId="{95878B80-D96F-4641-B048-13B26E51B250}" sibTransId="{A910711A-5ECD-4721-A5CC-47C549EE20E4}"/>
    <dgm:cxn modelId="{C6E39095-F680-41A0-8574-5955E8C7D61D}" type="presOf" srcId="{D0C4F24A-ACD3-42D1-A017-1F75D7856496}" destId="{B4A3E0EC-A27A-4824-8F74-FEE2C16B3B0F}" srcOrd="0" destOrd="0" presId="urn:microsoft.com/office/officeart/2005/8/layout/vList2"/>
    <dgm:cxn modelId="{3D4BDEBF-C739-42F7-9802-14D714C91DC6}" type="presOf" srcId="{2D0AAD01-D556-46E5-9BD8-93714D403B66}" destId="{B5D0EFB7-A69C-4EDB-8D25-018A122A9819}" srcOrd="0" destOrd="0" presId="urn:microsoft.com/office/officeart/2005/8/layout/vList2"/>
    <dgm:cxn modelId="{BBE286C8-D22D-4BAC-8A55-76AD2789FA8C}" type="presOf" srcId="{7241EF72-31C7-4507-8ED9-8CCBC22B8E42}" destId="{32B33D7C-14B2-4A70-9735-D35A80B0D141}" srcOrd="0" destOrd="0" presId="urn:microsoft.com/office/officeart/2005/8/layout/vList2"/>
    <dgm:cxn modelId="{2A8604CE-3632-467B-BFE1-D23B236E5BD7}" srcId="{A981F57E-BFCE-4EE9-886B-5B35CD2B60DB}" destId="{D0C4F24A-ACD3-42D1-A017-1F75D7856496}" srcOrd="0" destOrd="0" parTransId="{0B0C2CD9-5C25-4BC8-98BD-776A79A030B2}" sibTransId="{741FD21E-C046-400F-96B0-DCAC10CD22E6}"/>
    <dgm:cxn modelId="{E8E328EA-33A9-4A7F-B864-2A67FDCEF926}" srcId="{D73E3683-8444-402C-9F75-0EF458D58E32}" destId="{1949458B-D692-43B1-8F1C-AD23C9AFB22D}" srcOrd="0" destOrd="0" parTransId="{9084F82F-FAB7-4204-B772-8DE6899A8B5F}" sibTransId="{27F5DD0A-27AD-496C-BFFF-B847BA496A83}"/>
    <dgm:cxn modelId="{E0BB0DFF-9150-48D7-9720-5FA631148551}" type="presOf" srcId="{511F7836-0A19-429D-AABC-994A33E395FF}" destId="{C6047D77-41C7-45B6-A732-63F5DEC6DE88}" srcOrd="0" destOrd="0" presId="urn:microsoft.com/office/officeart/2005/8/layout/vList2"/>
    <dgm:cxn modelId="{21A20D7C-673B-4DD8-ABB7-6A3038821E88}" type="presParOf" srcId="{32B33D7C-14B2-4A70-9735-D35A80B0D141}" destId="{DF011B3E-DA1A-43FB-B672-611A43AB7FB7}" srcOrd="0" destOrd="0" presId="urn:microsoft.com/office/officeart/2005/8/layout/vList2"/>
    <dgm:cxn modelId="{9C0AFF51-F452-4DA9-A6A1-4287B1C1D218}" type="presParOf" srcId="{32B33D7C-14B2-4A70-9735-D35A80B0D141}" destId="{4640308D-03F2-4EFF-9545-70933DA7A1F3}" srcOrd="1" destOrd="0" presId="urn:microsoft.com/office/officeart/2005/8/layout/vList2"/>
    <dgm:cxn modelId="{7E46276C-DCCB-4FC9-AF2A-2242D727AD9C}" type="presParOf" srcId="{32B33D7C-14B2-4A70-9735-D35A80B0D141}" destId="{B5D0EFB7-A69C-4EDB-8D25-018A122A9819}" srcOrd="2" destOrd="0" presId="urn:microsoft.com/office/officeart/2005/8/layout/vList2"/>
    <dgm:cxn modelId="{530B7DD5-EF44-41F8-BBB3-12B80D0E0A36}" type="presParOf" srcId="{32B33D7C-14B2-4A70-9735-D35A80B0D141}" destId="{C6047D77-41C7-45B6-A732-63F5DEC6DE88}" srcOrd="3" destOrd="0" presId="urn:microsoft.com/office/officeart/2005/8/layout/vList2"/>
    <dgm:cxn modelId="{BCF46DEF-5F66-41BD-84E3-BCB33B552F7D}" type="presParOf" srcId="{32B33D7C-14B2-4A70-9735-D35A80B0D141}" destId="{384EB6DB-C0C0-4E85-AE22-B50B22414E71}" srcOrd="4" destOrd="0" presId="urn:microsoft.com/office/officeart/2005/8/layout/vList2"/>
    <dgm:cxn modelId="{562D8AF2-CDC3-4F0A-8558-C85021B9D19B}" type="presParOf" srcId="{32B33D7C-14B2-4A70-9735-D35A80B0D141}" destId="{B4A3E0EC-A27A-4824-8F74-FEE2C16B3B0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5D0B38-97E0-4633-8143-1DBD0420AB9E}" type="doc">
      <dgm:prSet loTypeId="urn:microsoft.com/office/officeart/2005/8/layout/target3" loCatId="list" qsTypeId="urn:microsoft.com/office/officeart/2005/8/quickstyle/simple1" qsCatId="simple" csTypeId="urn:microsoft.com/office/officeart/2005/8/colors/colorful1#2" csCatId="colorful" phldr="1"/>
      <dgm:spPr/>
      <dgm:t>
        <a:bodyPr/>
        <a:lstStyle/>
        <a:p>
          <a:endParaRPr lang="en-US"/>
        </a:p>
      </dgm:t>
    </dgm:pt>
    <dgm:pt modelId="{B857C322-65DC-4BF3-A4B8-FB50F746263D}">
      <dgm:prSet phldrT="[Text]"/>
      <dgm:spPr/>
      <dgm:t>
        <a:bodyPr/>
        <a:lstStyle/>
        <a:p>
          <a:r>
            <a:rPr lang="en-US" dirty="0">
              <a:solidFill>
                <a:schemeClr val="accent2">
                  <a:lumMod val="75000"/>
                </a:schemeClr>
              </a:solidFill>
            </a:rPr>
            <a:t>Exposure</a:t>
          </a:r>
        </a:p>
      </dgm:t>
    </dgm:pt>
    <dgm:pt modelId="{A5416D75-515C-4C6C-A39C-82EF0F22F35B}" type="parTrans" cxnId="{E758C21F-6BC3-4387-8338-802F1E17D2BE}">
      <dgm:prSet/>
      <dgm:spPr/>
      <dgm:t>
        <a:bodyPr/>
        <a:lstStyle/>
        <a:p>
          <a:endParaRPr lang="en-US"/>
        </a:p>
      </dgm:t>
    </dgm:pt>
    <dgm:pt modelId="{1A15B632-6AEB-4AB1-99C5-1DFCB5F2B0EC}" type="sibTrans" cxnId="{E758C21F-6BC3-4387-8338-802F1E17D2BE}">
      <dgm:prSet/>
      <dgm:spPr/>
      <dgm:t>
        <a:bodyPr/>
        <a:lstStyle/>
        <a:p>
          <a:endParaRPr lang="en-US"/>
        </a:p>
      </dgm:t>
    </dgm:pt>
    <dgm:pt modelId="{11A210D9-1E73-42BB-8BE0-2CB4C1D4637F}">
      <dgm:prSet phldrT="[Text]"/>
      <dgm:spPr/>
      <dgm:t>
        <a:bodyPr/>
        <a:lstStyle/>
        <a:p>
          <a:r>
            <a:rPr lang="en-US" dirty="0">
              <a:solidFill>
                <a:schemeClr val="accent3">
                  <a:lumMod val="75000"/>
                </a:schemeClr>
              </a:solidFill>
            </a:rPr>
            <a:t>Exposure</a:t>
          </a:r>
        </a:p>
      </dgm:t>
    </dgm:pt>
    <dgm:pt modelId="{F9C1F570-717B-4043-AE9F-EB029C960E7C}" type="parTrans" cxnId="{16544634-30B1-4415-8056-4CBAC4F1485C}">
      <dgm:prSet/>
      <dgm:spPr/>
      <dgm:t>
        <a:bodyPr/>
        <a:lstStyle/>
        <a:p>
          <a:endParaRPr lang="en-US"/>
        </a:p>
      </dgm:t>
    </dgm:pt>
    <dgm:pt modelId="{974C4069-0900-4A6B-B8CD-A5C9E2BFD630}" type="sibTrans" cxnId="{16544634-30B1-4415-8056-4CBAC4F1485C}">
      <dgm:prSet/>
      <dgm:spPr/>
      <dgm:t>
        <a:bodyPr/>
        <a:lstStyle/>
        <a:p>
          <a:endParaRPr lang="en-US"/>
        </a:p>
      </dgm:t>
    </dgm:pt>
    <dgm:pt modelId="{38E70B6D-23D7-4EDA-9AEB-BB4790357332}">
      <dgm:prSet phldrT="[Text]"/>
      <dgm:spPr/>
      <dgm:t>
        <a:bodyPr/>
        <a:lstStyle/>
        <a:p>
          <a:r>
            <a:rPr lang="en-US" dirty="0">
              <a:solidFill>
                <a:schemeClr val="accent4">
                  <a:lumMod val="75000"/>
                </a:schemeClr>
              </a:solidFill>
            </a:rPr>
            <a:t>Exposure</a:t>
          </a:r>
        </a:p>
      </dgm:t>
    </dgm:pt>
    <dgm:pt modelId="{23004FEB-B7B7-4E61-B5BC-F478CAA2580A}" type="parTrans" cxnId="{7741BED2-11E9-4222-A7A7-B7AEAD8D1A8A}">
      <dgm:prSet/>
      <dgm:spPr/>
      <dgm:t>
        <a:bodyPr/>
        <a:lstStyle/>
        <a:p>
          <a:endParaRPr lang="en-US"/>
        </a:p>
      </dgm:t>
    </dgm:pt>
    <dgm:pt modelId="{34A6F475-F79F-46A8-A1FF-8E0584C23B8C}" type="sibTrans" cxnId="{7741BED2-11E9-4222-A7A7-B7AEAD8D1A8A}">
      <dgm:prSet/>
      <dgm:spPr/>
      <dgm:t>
        <a:bodyPr/>
        <a:lstStyle/>
        <a:p>
          <a:endParaRPr lang="en-US"/>
        </a:p>
      </dgm:t>
    </dgm:pt>
    <dgm:pt modelId="{EE07A321-37BE-4F2C-8342-507B27978E17}" type="pres">
      <dgm:prSet presAssocID="{D95D0B38-97E0-4633-8143-1DBD0420AB9E}" presName="Name0" presStyleCnt="0">
        <dgm:presLayoutVars>
          <dgm:chMax val="7"/>
          <dgm:dir/>
          <dgm:animLvl val="lvl"/>
          <dgm:resizeHandles val="exact"/>
        </dgm:presLayoutVars>
      </dgm:prSet>
      <dgm:spPr/>
    </dgm:pt>
    <dgm:pt modelId="{5DC12FE3-B7C5-4EB2-8D49-84BBF463308C}" type="pres">
      <dgm:prSet presAssocID="{B857C322-65DC-4BF3-A4B8-FB50F746263D}" presName="circle1" presStyleLbl="node1" presStyleIdx="0" presStyleCnt="3"/>
      <dgm:spPr/>
    </dgm:pt>
    <dgm:pt modelId="{E2DC4DE3-2B60-499F-B15B-98E7BD287FB4}" type="pres">
      <dgm:prSet presAssocID="{B857C322-65DC-4BF3-A4B8-FB50F746263D}" presName="space" presStyleCnt="0"/>
      <dgm:spPr/>
    </dgm:pt>
    <dgm:pt modelId="{41F25000-213B-413C-857E-567325592C62}" type="pres">
      <dgm:prSet presAssocID="{B857C322-65DC-4BF3-A4B8-FB50F746263D}" presName="rect1" presStyleLbl="alignAcc1" presStyleIdx="0" presStyleCnt="3"/>
      <dgm:spPr/>
    </dgm:pt>
    <dgm:pt modelId="{950CBC2D-0740-490E-B3B2-AF642E1916BB}" type="pres">
      <dgm:prSet presAssocID="{11A210D9-1E73-42BB-8BE0-2CB4C1D4637F}" presName="vertSpace2" presStyleLbl="node1" presStyleIdx="0" presStyleCnt="3"/>
      <dgm:spPr/>
    </dgm:pt>
    <dgm:pt modelId="{FDDF49EF-22E5-428A-A03B-4E1C1C00C8CD}" type="pres">
      <dgm:prSet presAssocID="{11A210D9-1E73-42BB-8BE0-2CB4C1D4637F}" presName="circle2" presStyleLbl="node1" presStyleIdx="1" presStyleCnt="3"/>
      <dgm:spPr/>
    </dgm:pt>
    <dgm:pt modelId="{A5FB7A67-BE26-4BAC-BD1B-8C9D1205C491}" type="pres">
      <dgm:prSet presAssocID="{11A210D9-1E73-42BB-8BE0-2CB4C1D4637F}" presName="rect2" presStyleLbl="alignAcc1" presStyleIdx="1" presStyleCnt="3"/>
      <dgm:spPr/>
    </dgm:pt>
    <dgm:pt modelId="{DAF75579-68B9-4FB6-9B20-B7870770B4E9}" type="pres">
      <dgm:prSet presAssocID="{38E70B6D-23D7-4EDA-9AEB-BB4790357332}" presName="vertSpace3" presStyleLbl="node1" presStyleIdx="1" presStyleCnt="3"/>
      <dgm:spPr/>
    </dgm:pt>
    <dgm:pt modelId="{66130B80-D38D-468A-9D56-32AE34260B49}" type="pres">
      <dgm:prSet presAssocID="{38E70B6D-23D7-4EDA-9AEB-BB4790357332}" presName="circle3" presStyleLbl="node1" presStyleIdx="2" presStyleCnt="3"/>
      <dgm:spPr/>
    </dgm:pt>
    <dgm:pt modelId="{78B77DB6-17AC-4B80-A018-9A6721B5DF69}" type="pres">
      <dgm:prSet presAssocID="{38E70B6D-23D7-4EDA-9AEB-BB4790357332}" presName="rect3" presStyleLbl="alignAcc1" presStyleIdx="2" presStyleCnt="3"/>
      <dgm:spPr/>
    </dgm:pt>
    <dgm:pt modelId="{EDFBEF06-1FE9-47DB-A759-79786F2C66BE}" type="pres">
      <dgm:prSet presAssocID="{B857C322-65DC-4BF3-A4B8-FB50F746263D}" presName="rect1ParTxNoCh" presStyleLbl="alignAcc1" presStyleIdx="2" presStyleCnt="3">
        <dgm:presLayoutVars>
          <dgm:chMax val="1"/>
          <dgm:bulletEnabled val="1"/>
        </dgm:presLayoutVars>
      </dgm:prSet>
      <dgm:spPr/>
    </dgm:pt>
    <dgm:pt modelId="{396ED73F-2664-483C-BEC1-0BEFDE984629}" type="pres">
      <dgm:prSet presAssocID="{11A210D9-1E73-42BB-8BE0-2CB4C1D4637F}" presName="rect2ParTxNoCh" presStyleLbl="alignAcc1" presStyleIdx="2" presStyleCnt="3">
        <dgm:presLayoutVars>
          <dgm:chMax val="1"/>
          <dgm:bulletEnabled val="1"/>
        </dgm:presLayoutVars>
      </dgm:prSet>
      <dgm:spPr/>
    </dgm:pt>
    <dgm:pt modelId="{DD0061A9-4B9E-4B59-BDC9-4ED4E287D01F}" type="pres">
      <dgm:prSet presAssocID="{38E70B6D-23D7-4EDA-9AEB-BB4790357332}" presName="rect3ParTxNoCh" presStyleLbl="alignAcc1" presStyleIdx="2" presStyleCnt="3">
        <dgm:presLayoutVars>
          <dgm:chMax val="1"/>
          <dgm:bulletEnabled val="1"/>
        </dgm:presLayoutVars>
      </dgm:prSet>
      <dgm:spPr/>
    </dgm:pt>
  </dgm:ptLst>
  <dgm:cxnLst>
    <dgm:cxn modelId="{0F6F8F0C-A0F4-4CCE-BDE1-95D7C769461E}" type="presOf" srcId="{11A210D9-1E73-42BB-8BE0-2CB4C1D4637F}" destId="{A5FB7A67-BE26-4BAC-BD1B-8C9D1205C491}" srcOrd="0" destOrd="0" presId="urn:microsoft.com/office/officeart/2005/8/layout/target3"/>
    <dgm:cxn modelId="{E758C21F-6BC3-4387-8338-802F1E17D2BE}" srcId="{D95D0B38-97E0-4633-8143-1DBD0420AB9E}" destId="{B857C322-65DC-4BF3-A4B8-FB50F746263D}" srcOrd="0" destOrd="0" parTransId="{A5416D75-515C-4C6C-A39C-82EF0F22F35B}" sibTransId="{1A15B632-6AEB-4AB1-99C5-1DFCB5F2B0EC}"/>
    <dgm:cxn modelId="{75542C2E-BEA6-4270-8516-9FF7C8290718}" type="presOf" srcId="{38E70B6D-23D7-4EDA-9AEB-BB4790357332}" destId="{78B77DB6-17AC-4B80-A018-9A6721B5DF69}" srcOrd="0" destOrd="0" presId="urn:microsoft.com/office/officeart/2005/8/layout/target3"/>
    <dgm:cxn modelId="{16544634-30B1-4415-8056-4CBAC4F1485C}" srcId="{D95D0B38-97E0-4633-8143-1DBD0420AB9E}" destId="{11A210D9-1E73-42BB-8BE0-2CB4C1D4637F}" srcOrd="1" destOrd="0" parTransId="{F9C1F570-717B-4043-AE9F-EB029C960E7C}" sibTransId="{974C4069-0900-4A6B-B8CD-A5C9E2BFD630}"/>
    <dgm:cxn modelId="{04AA5E5C-2326-4909-83E4-5BA0BB05464A}" type="presOf" srcId="{B857C322-65DC-4BF3-A4B8-FB50F746263D}" destId="{41F25000-213B-413C-857E-567325592C62}" srcOrd="0" destOrd="0" presId="urn:microsoft.com/office/officeart/2005/8/layout/target3"/>
    <dgm:cxn modelId="{0D842E69-213A-4086-8885-A783035B5225}" type="presOf" srcId="{B857C322-65DC-4BF3-A4B8-FB50F746263D}" destId="{EDFBEF06-1FE9-47DB-A759-79786F2C66BE}" srcOrd="1" destOrd="0" presId="urn:microsoft.com/office/officeart/2005/8/layout/target3"/>
    <dgm:cxn modelId="{30C55E92-4F05-47B2-8527-DFBDBB83C1D5}" type="presOf" srcId="{38E70B6D-23D7-4EDA-9AEB-BB4790357332}" destId="{DD0061A9-4B9E-4B59-BDC9-4ED4E287D01F}" srcOrd="1" destOrd="0" presId="urn:microsoft.com/office/officeart/2005/8/layout/target3"/>
    <dgm:cxn modelId="{7741BED2-11E9-4222-A7A7-B7AEAD8D1A8A}" srcId="{D95D0B38-97E0-4633-8143-1DBD0420AB9E}" destId="{38E70B6D-23D7-4EDA-9AEB-BB4790357332}" srcOrd="2" destOrd="0" parTransId="{23004FEB-B7B7-4E61-B5BC-F478CAA2580A}" sibTransId="{34A6F475-F79F-46A8-A1FF-8E0584C23B8C}"/>
    <dgm:cxn modelId="{6C6D00ED-D90C-40A3-B7C6-4B50C979A131}" type="presOf" srcId="{D95D0B38-97E0-4633-8143-1DBD0420AB9E}" destId="{EE07A321-37BE-4F2C-8342-507B27978E17}" srcOrd="0" destOrd="0" presId="urn:microsoft.com/office/officeart/2005/8/layout/target3"/>
    <dgm:cxn modelId="{4A0ADDF8-A763-41D0-8B7A-8B3120B56187}" type="presOf" srcId="{11A210D9-1E73-42BB-8BE0-2CB4C1D4637F}" destId="{396ED73F-2664-483C-BEC1-0BEFDE984629}" srcOrd="1" destOrd="0" presId="urn:microsoft.com/office/officeart/2005/8/layout/target3"/>
    <dgm:cxn modelId="{7A0BF3DD-BE4F-41B8-90AE-1CDFB8BA4583}" type="presParOf" srcId="{EE07A321-37BE-4F2C-8342-507B27978E17}" destId="{5DC12FE3-B7C5-4EB2-8D49-84BBF463308C}" srcOrd="0" destOrd="0" presId="urn:microsoft.com/office/officeart/2005/8/layout/target3"/>
    <dgm:cxn modelId="{27DB4A62-83EA-4365-85CB-65971CCA8358}" type="presParOf" srcId="{EE07A321-37BE-4F2C-8342-507B27978E17}" destId="{E2DC4DE3-2B60-499F-B15B-98E7BD287FB4}" srcOrd="1" destOrd="0" presId="urn:microsoft.com/office/officeart/2005/8/layout/target3"/>
    <dgm:cxn modelId="{EA8803D8-CE17-48B5-9EB5-8CF310B94C77}" type="presParOf" srcId="{EE07A321-37BE-4F2C-8342-507B27978E17}" destId="{41F25000-213B-413C-857E-567325592C62}" srcOrd="2" destOrd="0" presId="urn:microsoft.com/office/officeart/2005/8/layout/target3"/>
    <dgm:cxn modelId="{FE08AA3E-CF37-4750-8EE5-6CA8F26EBAF2}" type="presParOf" srcId="{EE07A321-37BE-4F2C-8342-507B27978E17}" destId="{950CBC2D-0740-490E-B3B2-AF642E1916BB}" srcOrd="3" destOrd="0" presId="urn:microsoft.com/office/officeart/2005/8/layout/target3"/>
    <dgm:cxn modelId="{12CFA152-1AB5-40DC-A372-111B3E3858AB}" type="presParOf" srcId="{EE07A321-37BE-4F2C-8342-507B27978E17}" destId="{FDDF49EF-22E5-428A-A03B-4E1C1C00C8CD}" srcOrd="4" destOrd="0" presId="urn:microsoft.com/office/officeart/2005/8/layout/target3"/>
    <dgm:cxn modelId="{236904EF-3D24-4A09-9AE2-7EC9B45ED677}" type="presParOf" srcId="{EE07A321-37BE-4F2C-8342-507B27978E17}" destId="{A5FB7A67-BE26-4BAC-BD1B-8C9D1205C491}" srcOrd="5" destOrd="0" presId="urn:microsoft.com/office/officeart/2005/8/layout/target3"/>
    <dgm:cxn modelId="{89F55050-AB37-4BFF-B6CD-AA8CE340A846}" type="presParOf" srcId="{EE07A321-37BE-4F2C-8342-507B27978E17}" destId="{DAF75579-68B9-4FB6-9B20-B7870770B4E9}" srcOrd="6" destOrd="0" presId="urn:microsoft.com/office/officeart/2005/8/layout/target3"/>
    <dgm:cxn modelId="{2C331364-948E-4B02-89C3-90C955DCA816}" type="presParOf" srcId="{EE07A321-37BE-4F2C-8342-507B27978E17}" destId="{66130B80-D38D-468A-9D56-32AE34260B49}" srcOrd="7" destOrd="0" presId="urn:microsoft.com/office/officeart/2005/8/layout/target3"/>
    <dgm:cxn modelId="{1B11139D-7C84-44DB-845F-CEA5865518EA}" type="presParOf" srcId="{EE07A321-37BE-4F2C-8342-507B27978E17}" destId="{78B77DB6-17AC-4B80-A018-9A6721B5DF69}" srcOrd="8" destOrd="0" presId="urn:microsoft.com/office/officeart/2005/8/layout/target3"/>
    <dgm:cxn modelId="{891DA7EF-BF87-4922-8889-107E8DA228B7}" type="presParOf" srcId="{EE07A321-37BE-4F2C-8342-507B27978E17}" destId="{EDFBEF06-1FE9-47DB-A759-79786F2C66BE}" srcOrd="9" destOrd="0" presId="urn:microsoft.com/office/officeart/2005/8/layout/target3"/>
    <dgm:cxn modelId="{71A88007-966F-4278-9F4C-39F1A61E0877}" type="presParOf" srcId="{EE07A321-37BE-4F2C-8342-507B27978E17}" destId="{396ED73F-2664-483C-BEC1-0BEFDE984629}" srcOrd="10" destOrd="0" presId="urn:microsoft.com/office/officeart/2005/8/layout/target3"/>
    <dgm:cxn modelId="{F3159B94-CE01-49C0-A9EF-7C6F00D65ADD}" type="presParOf" srcId="{EE07A321-37BE-4F2C-8342-507B27978E17}" destId="{DD0061A9-4B9E-4B59-BDC9-4ED4E287D01F}"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4A85F-7DDA-430D-9567-A95A396E7937}">
      <dsp:nvSpPr>
        <dsp:cNvPr id="0" name=""/>
        <dsp:cNvSpPr/>
      </dsp:nvSpPr>
      <dsp:spPr>
        <a:xfrm>
          <a:off x="0" y="555572"/>
          <a:ext cx="7467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1163BB-D3F2-4C18-ADB4-5D41677E0B4A}">
      <dsp:nvSpPr>
        <dsp:cNvPr id="0" name=""/>
        <dsp:cNvSpPr/>
      </dsp:nvSpPr>
      <dsp:spPr>
        <a:xfrm>
          <a:off x="381000" y="73786"/>
          <a:ext cx="522732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marL="0" lvl="0" indent="0" algn="l" defTabSz="1511300">
            <a:lnSpc>
              <a:spcPct val="90000"/>
            </a:lnSpc>
            <a:spcBef>
              <a:spcPct val="0"/>
            </a:spcBef>
            <a:spcAft>
              <a:spcPct val="35000"/>
            </a:spcAft>
            <a:buNone/>
          </a:pPr>
          <a:r>
            <a:rPr lang="en-US" sz="3400" kern="1200" dirty="0"/>
            <a:t>Group Leader</a:t>
          </a:r>
        </a:p>
      </dsp:txBody>
      <dsp:txXfrm>
        <a:off x="429996" y="122782"/>
        <a:ext cx="5129328" cy="905688"/>
      </dsp:txXfrm>
    </dsp:sp>
    <dsp:sp modelId="{D4A5749A-04FB-4F34-B6F3-06586F4BB225}">
      <dsp:nvSpPr>
        <dsp:cNvPr id="0" name=""/>
        <dsp:cNvSpPr/>
      </dsp:nvSpPr>
      <dsp:spPr>
        <a:xfrm>
          <a:off x="0" y="2097812"/>
          <a:ext cx="7467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122A2E-FADD-4F82-A083-4606715EBA37}">
      <dsp:nvSpPr>
        <dsp:cNvPr id="0" name=""/>
        <dsp:cNvSpPr/>
      </dsp:nvSpPr>
      <dsp:spPr>
        <a:xfrm>
          <a:off x="373380" y="1595972"/>
          <a:ext cx="522732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marL="0" lvl="0" indent="0" algn="l" defTabSz="1511300">
            <a:lnSpc>
              <a:spcPct val="90000"/>
            </a:lnSpc>
            <a:spcBef>
              <a:spcPct val="0"/>
            </a:spcBef>
            <a:spcAft>
              <a:spcPct val="35000"/>
            </a:spcAft>
            <a:buNone/>
          </a:pPr>
          <a:r>
            <a:rPr lang="en-US" sz="3400" kern="1200" dirty="0"/>
            <a:t>Tour Operator</a:t>
          </a:r>
        </a:p>
      </dsp:txBody>
      <dsp:txXfrm>
        <a:off x="422376" y="1644968"/>
        <a:ext cx="5129328" cy="905688"/>
      </dsp:txXfrm>
    </dsp:sp>
    <dsp:sp modelId="{E0D81445-54F3-432A-B89C-BAA02389296C}">
      <dsp:nvSpPr>
        <dsp:cNvPr id="0" name=""/>
        <dsp:cNvSpPr/>
      </dsp:nvSpPr>
      <dsp:spPr>
        <a:xfrm>
          <a:off x="0" y="3640052"/>
          <a:ext cx="7467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F8632A-846F-43E2-8072-3D27F8E87AF1}">
      <dsp:nvSpPr>
        <dsp:cNvPr id="0" name=""/>
        <dsp:cNvSpPr/>
      </dsp:nvSpPr>
      <dsp:spPr>
        <a:xfrm>
          <a:off x="373380" y="3138212"/>
          <a:ext cx="522732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marL="0" lvl="0" indent="0" algn="l" defTabSz="1511300">
            <a:lnSpc>
              <a:spcPct val="90000"/>
            </a:lnSpc>
            <a:spcBef>
              <a:spcPct val="0"/>
            </a:spcBef>
            <a:spcAft>
              <a:spcPct val="35000"/>
            </a:spcAft>
            <a:buNone/>
          </a:pPr>
          <a:r>
            <a:rPr lang="en-US" sz="3400" kern="1200" dirty="0"/>
            <a:t>Receptive Operator</a:t>
          </a:r>
        </a:p>
      </dsp:txBody>
      <dsp:txXfrm>
        <a:off x="422376" y="3187208"/>
        <a:ext cx="5129328" cy="905688"/>
      </dsp:txXfrm>
    </dsp:sp>
    <dsp:sp modelId="{0DFF3ED9-E0B8-4B80-ADB4-41AA6D17669C}">
      <dsp:nvSpPr>
        <dsp:cNvPr id="0" name=""/>
        <dsp:cNvSpPr/>
      </dsp:nvSpPr>
      <dsp:spPr>
        <a:xfrm>
          <a:off x="0" y="5182292"/>
          <a:ext cx="7467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9BDE24-1031-45CE-831F-96DA3C6958AE}">
      <dsp:nvSpPr>
        <dsp:cNvPr id="0" name=""/>
        <dsp:cNvSpPr/>
      </dsp:nvSpPr>
      <dsp:spPr>
        <a:xfrm>
          <a:off x="373380" y="4680452"/>
          <a:ext cx="522732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marL="0" lvl="0" indent="0" algn="l" defTabSz="1511300">
            <a:lnSpc>
              <a:spcPct val="90000"/>
            </a:lnSpc>
            <a:spcBef>
              <a:spcPct val="0"/>
            </a:spcBef>
            <a:spcAft>
              <a:spcPct val="35000"/>
            </a:spcAft>
            <a:buNone/>
          </a:pPr>
          <a:r>
            <a:rPr lang="en-US" sz="3400" kern="1200" dirty="0"/>
            <a:t>Supplier</a:t>
          </a:r>
        </a:p>
      </dsp:txBody>
      <dsp:txXfrm>
        <a:off x="422376" y="4729448"/>
        <a:ext cx="5129328" cy="905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11B3E-DA1A-43FB-B672-611A43AB7FB7}">
      <dsp:nvSpPr>
        <dsp:cNvPr id="0" name=""/>
        <dsp:cNvSpPr/>
      </dsp:nvSpPr>
      <dsp:spPr>
        <a:xfrm>
          <a:off x="0" y="3861"/>
          <a:ext cx="6096000" cy="6177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Motorcoaches are very tall.	</a:t>
          </a:r>
        </a:p>
      </dsp:txBody>
      <dsp:txXfrm>
        <a:off x="30157" y="34018"/>
        <a:ext cx="6035686" cy="557446"/>
      </dsp:txXfrm>
    </dsp:sp>
    <dsp:sp modelId="{4640308D-03F2-4EFF-9545-70933DA7A1F3}">
      <dsp:nvSpPr>
        <dsp:cNvPr id="0" name=""/>
        <dsp:cNvSpPr/>
      </dsp:nvSpPr>
      <dsp:spPr>
        <a:xfrm>
          <a:off x="0" y="621621"/>
          <a:ext cx="6096000" cy="734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0" kern="1200" dirty="0">
              <a:solidFill>
                <a:schemeClr val="tx1">
                  <a:lumMod val="75000"/>
                  <a:lumOff val="25000"/>
                </a:schemeClr>
              </a:solidFill>
            </a:rPr>
            <a:t>Motorcoaches don’t maneuver very well.</a:t>
          </a:r>
        </a:p>
      </dsp:txBody>
      <dsp:txXfrm>
        <a:off x="0" y="621621"/>
        <a:ext cx="6096000" cy="734332"/>
      </dsp:txXfrm>
    </dsp:sp>
    <dsp:sp modelId="{B5D0EFB7-A69C-4EDB-8D25-018A122A9819}">
      <dsp:nvSpPr>
        <dsp:cNvPr id="0" name=""/>
        <dsp:cNvSpPr/>
      </dsp:nvSpPr>
      <dsp:spPr>
        <a:xfrm>
          <a:off x="0" y="1355953"/>
          <a:ext cx="6096000" cy="6177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Motorcoaches don’t like obstacles.</a:t>
          </a:r>
        </a:p>
      </dsp:txBody>
      <dsp:txXfrm>
        <a:off x="30157" y="1386110"/>
        <a:ext cx="6035686" cy="557446"/>
      </dsp:txXfrm>
    </dsp:sp>
    <dsp:sp modelId="{C6047D77-41C7-45B6-A732-63F5DEC6DE88}">
      <dsp:nvSpPr>
        <dsp:cNvPr id="0" name=""/>
        <dsp:cNvSpPr/>
      </dsp:nvSpPr>
      <dsp:spPr>
        <a:xfrm>
          <a:off x="0" y="1973713"/>
          <a:ext cx="6096000" cy="734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solidFill>
                <a:schemeClr val="tx1">
                  <a:lumMod val="75000"/>
                  <a:lumOff val="25000"/>
                </a:schemeClr>
              </a:solidFill>
            </a:rPr>
            <a:t>Motorcoaches don’t like surprises en route.</a:t>
          </a:r>
        </a:p>
      </dsp:txBody>
      <dsp:txXfrm>
        <a:off x="0" y="1973713"/>
        <a:ext cx="6096000" cy="734332"/>
      </dsp:txXfrm>
    </dsp:sp>
    <dsp:sp modelId="{384EB6DB-C0C0-4E85-AE22-B50B22414E71}">
      <dsp:nvSpPr>
        <dsp:cNvPr id="0" name=""/>
        <dsp:cNvSpPr/>
      </dsp:nvSpPr>
      <dsp:spPr>
        <a:xfrm>
          <a:off x="0" y="2708046"/>
          <a:ext cx="6096000" cy="6177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Motorcoaches require special servicing.</a:t>
          </a:r>
        </a:p>
      </dsp:txBody>
      <dsp:txXfrm>
        <a:off x="30157" y="2738203"/>
        <a:ext cx="6035686" cy="557446"/>
      </dsp:txXfrm>
    </dsp:sp>
    <dsp:sp modelId="{B4A3E0EC-A27A-4824-8F74-FEE2C16B3B0F}">
      <dsp:nvSpPr>
        <dsp:cNvPr id="0" name=""/>
        <dsp:cNvSpPr/>
      </dsp:nvSpPr>
      <dsp:spPr>
        <a:xfrm>
          <a:off x="0" y="3325806"/>
          <a:ext cx="6096000" cy="734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solidFill>
                <a:schemeClr val="tx1">
                  <a:lumMod val="75000"/>
                  <a:lumOff val="25000"/>
                </a:schemeClr>
              </a:solidFill>
            </a:rPr>
            <a:t>Motorcoaches are not an inconvenience.</a:t>
          </a:r>
        </a:p>
      </dsp:txBody>
      <dsp:txXfrm>
        <a:off x="0" y="3325806"/>
        <a:ext cx="6096000" cy="7343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12FE3-B7C5-4EB2-8D49-84BBF463308C}">
      <dsp:nvSpPr>
        <dsp:cNvPr id="0" name=""/>
        <dsp:cNvSpPr/>
      </dsp:nvSpPr>
      <dsp:spPr>
        <a:xfrm>
          <a:off x="0" y="203199"/>
          <a:ext cx="3657600" cy="3657600"/>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F25000-213B-413C-857E-567325592C62}">
      <dsp:nvSpPr>
        <dsp:cNvPr id="0" name=""/>
        <dsp:cNvSpPr/>
      </dsp:nvSpPr>
      <dsp:spPr>
        <a:xfrm>
          <a:off x="1828800" y="203199"/>
          <a:ext cx="4267200" cy="3657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solidFill>
                <a:schemeClr val="accent2">
                  <a:lumMod val="75000"/>
                </a:schemeClr>
              </a:solidFill>
            </a:rPr>
            <a:t>Exposure</a:t>
          </a:r>
        </a:p>
      </dsp:txBody>
      <dsp:txXfrm>
        <a:off x="1828800" y="203199"/>
        <a:ext cx="4267200" cy="1097282"/>
      </dsp:txXfrm>
    </dsp:sp>
    <dsp:sp modelId="{FDDF49EF-22E5-428A-A03B-4E1C1C00C8CD}">
      <dsp:nvSpPr>
        <dsp:cNvPr id="0" name=""/>
        <dsp:cNvSpPr/>
      </dsp:nvSpPr>
      <dsp:spPr>
        <a:xfrm>
          <a:off x="640081" y="1300482"/>
          <a:ext cx="2377437" cy="2377437"/>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FB7A67-BE26-4BAC-BD1B-8C9D1205C491}">
      <dsp:nvSpPr>
        <dsp:cNvPr id="0" name=""/>
        <dsp:cNvSpPr/>
      </dsp:nvSpPr>
      <dsp:spPr>
        <a:xfrm>
          <a:off x="1828800" y="1300482"/>
          <a:ext cx="4267200" cy="2377437"/>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solidFill>
                <a:schemeClr val="accent3">
                  <a:lumMod val="75000"/>
                </a:schemeClr>
              </a:solidFill>
            </a:rPr>
            <a:t>Exposure</a:t>
          </a:r>
        </a:p>
      </dsp:txBody>
      <dsp:txXfrm>
        <a:off x="1828800" y="1300482"/>
        <a:ext cx="4267200" cy="1097278"/>
      </dsp:txXfrm>
    </dsp:sp>
    <dsp:sp modelId="{66130B80-D38D-468A-9D56-32AE34260B49}">
      <dsp:nvSpPr>
        <dsp:cNvPr id="0" name=""/>
        <dsp:cNvSpPr/>
      </dsp:nvSpPr>
      <dsp:spPr>
        <a:xfrm>
          <a:off x="1280160" y="2397761"/>
          <a:ext cx="1097278" cy="1097278"/>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B77DB6-17AC-4B80-A018-9A6721B5DF69}">
      <dsp:nvSpPr>
        <dsp:cNvPr id="0" name=""/>
        <dsp:cNvSpPr/>
      </dsp:nvSpPr>
      <dsp:spPr>
        <a:xfrm>
          <a:off x="1828800" y="2397761"/>
          <a:ext cx="4267200" cy="1097278"/>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solidFill>
                <a:schemeClr val="accent4">
                  <a:lumMod val="75000"/>
                </a:schemeClr>
              </a:solidFill>
            </a:rPr>
            <a:t>Exposure</a:t>
          </a:r>
        </a:p>
      </dsp:txBody>
      <dsp:txXfrm>
        <a:off x="1828800" y="2397761"/>
        <a:ext cx="4267200" cy="109727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200"/>
            </a:lvl1pPr>
          </a:lstStyle>
          <a:p>
            <a:fld id="{32830A14-08D5-4091-9B8A-A0BD55CF6B7A}" type="datetimeFigureOut">
              <a:rPr lang="en-US" smtClean="0"/>
              <a:pPr/>
              <a:t>10/7/2020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200"/>
            </a:lvl1pPr>
          </a:lstStyle>
          <a:p>
            <a:fld id="{30E701D3-7165-4FD2-8A86-562CC0E492C9}" type="slidenum">
              <a:rPr lang="en-US" smtClean="0"/>
              <a:pPr/>
              <a:t>‹#›</a:t>
            </a:fld>
            <a:endParaRPr lang="en-US" dirty="0"/>
          </a:p>
        </p:txBody>
      </p:sp>
    </p:spTree>
    <p:extLst>
      <p:ext uri="{BB962C8B-B14F-4D97-AF65-F5344CB8AC3E}">
        <p14:creationId xmlns:p14="http://schemas.microsoft.com/office/powerpoint/2010/main" val="3252814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200"/>
            </a:lvl1pPr>
          </a:lstStyle>
          <a:p>
            <a:fld id="{F43ACB90-EAD9-42CF-8323-79703DC5F7EF}" type="datetimeFigureOut">
              <a:rPr lang="en-US" smtClean="0"/>
              <a:pPr/>
              <a:t>10/7/2020</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3DB916E1-A9BF-4589-966C-9B0CB600FAD1}" type="slidenum">
              <a:rPr lang="en-US" smtClean="0"/>
              <a:pPr/>
              <a:t>‹#›</a:t>
            </a:fld>
            <a:endParaRPr lang="en-US" dirty="0"/>
          </a:p>
        </p:txBody>
      </p:sp>
    </p:spTree>
    <p:extLst>
      <p:ext uri="{BB962C8B-B14F-4D97-AF65-F5344CB8AC3E}">
        <p14:creationId xmlns:p14="http://schemas.microsoft.com/office/powerpoint/2010/main" val="38554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B916E1-A9BF-4589-966C-9B0CB600FAD1}" type="slidenum">
              <a:rPr lang="en-US" smtClean="0"/>
              <a:pPr/>
              <a:t>31</a:t>
            </a:fld>
            <a:endParaRPr lang="en-US" dirty="0"/>
          </a:p>
        </p:txBody>
      </p:sp>
    </p:spTree>
    <p:extLst>
      <p:ext uri="{BB962C8B-B14F-4D97-AF65-F5344CB8AC3E}">
        <p14:creationId xmlns:p14="http://schemas.microsoft.com/office/powerpoint/2010/main" val="834499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B916E1-A9BF-4589-966C-9B0CB600FAD1}" type="slidenum">
              <a:rPr lang="en-US" smtClean="0"/>
              <a:pPr/>
              <a:t>51</a:t>
            </a:fld>
            <a:endParaRPr lang="en-US" dirty="0"/>
          </a:p>
        </p:txBody>
      </p:sp>
    </p:spTree>
    <p:extLst>
      <p:ext uri="{BB962C8B-B14F-4D97-AF65-F5344CB8AC3E}">
        <p14:creationId xmlns:p14="http://schemas.microsoft.com/office/powerpoint/2010/main" val="388722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B916E1-A9BF-4589-966C-9B0CB600FAD1}" type="slidenum">
              <a:rPr lang="en-US" smtClean="0"/>
              <a:pPr/>
              <a:t>32</a:t>
            </a:fld>
            <a:endParaRPr lang="en-US" dirty="0"/>
          </a:p>
        </p:txBody>
      </p:sp>
    </p:spTree>
    <p:extLst>
      <p:ext uri="{BB962C8B-B14F-4D97-AF65-F5344CB8AC3E}">
        <p14:creationId xmlns:p14="http://schemas.microsoft.com/office/powerpoint/2010/main" val="4211962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B916E1-A9BF-4589-966C-9B0CB600FAD1}" type="slidenum">
              <a:rPr lang="en-US" smtClean="0"/>
              <a:pPr/>
              <a:t>33</a:t>
            </a:fld>
            <a:endParaRPr lang="en-US" dirty="0"/>
          </a:p>
        </p:txBody>
      </p:sp>
    </p:spTree>
    <p:extLst>
      <p:ext uri="{BB962C8B-B14F-4D97-AF65-F5344CB8AC3E}">
        <p14:creationId xmlns:p14="http://schemas.microsoft.com/office/powerpoint/2010/main" val="3367133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B916E1-A9BF-4589-966C-9B0CB600FAD1}" type="slidenum">
              <a:rPr lang="en-US" smtClean="0"/>
              <a:pPr/>
              <a:t>34</a:t>
            </a:fld>
            <a:endParaRPr lang="en-US" dirty="0"/>
          </a:p>
        </p:txBody>
      </p:sp>
    </p:spTree>
    <p:extLst>
      <p:ext uri="{BB962C8B-B14F-4D97-AF65-F5344CB8AC3E}">
        <p14:creationId xmlns:p14="http://schemas.microsoft.com/office/powerpoint/2010/main" val="1491426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B916E1-A9BF-4589-966C-9B0CB600FAD1}" type="slidenum">
              <a:rPr lang="en-US" smtClean="0"/>
              <a:pPr/>
              <a:t>35</a:t>
            </a:fld>
            <a:endParaRPr lang="en-US" dirty="0"/>
          </a:p>
        </p:txBody>
      </p:sp>
    </p:spTree>
    <p:extLst>
      <p:ext uri="{BB962C8B-B14F-4D97-AF65-F5344CB8AC3E}">
        <p14:creationId xmlns:p14="http://schemas.microsoft.com/office/powerpoint/2010/main" val="2899316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B916E1-A9BF-4589-966C-9B0CB600FAD1}" type="slidenum">
              <a:rPr lang="en-US" smtClean="0"/>
              <a:pPr/>
              <a:t>37</a:t>
            </a:fld>
            <a:endParaRPr lang="en-US" dirty="0"/>
          </a:p>
        </p:txBody>
      </p:sp>
    </p:spTree>
    <p:extLst>
      <p:ext uri="{BB962C8B-B14F-4D97-AF65-F5344CB8AC3E}">
        <p14:creationId xmlns:p14="http://schemas.microsoft.com/office/powerpoint/2010/main" val="1768656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B916E1-A9BF-4589-966C-9B0CB600FAD1}" type="slidenum">
              <a:rPr lang="en-US" smtClean="0"/>
              <a:pPr/>
              <a:t>38</a:t>
            </a:fld>
            <a:endParaRPr lang="en-US" dirty="0"/>
          </a:p>
        </p:txBody>
      </p:sp>
    </p:spTree>
    <p:extLst>
      <p:ext uri="{BB962C8B-B14F-4D97-AF65-F5344CB8AC3E}">
        <p14:creationId xmlns:p14="http://schemas.microsoft.com/office/powerpoint/2010/main" val="3318935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B916E1-A9BF-4589-966C-9B0CB600FAD1}" type="slidenum">
              <a:rPr lang="en-US" smtClean="0"/>
              <a:pPr/>
              <a:t>39</a:t>
            </a:fld>
            <a:endParaRPr lang="en-US" dirty="0"/>
          </a:p>
        </p:txBody>
      </p:sp>
    </p:spTree>
    <p:extLst>
      <p:ext uri="{BB962C8B-B14F-4D97-AF65-F5344CB8AC3E}">
        <p14:creationId xmlns:p14="http://schemas.microsoft.com/office/powerpoint/2010/main" val="2934816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B916E1-A9BF-4589-966C-9B0CB600FAD1}" type="slidenum">
              <a:rPr lang="en-US" smtClean="0"/>
              <a:pPr/>
              <a:t>40</a:t>
            </a:fld>
            <a:endParaRPr lang="en-US" dirty="0"/>
          </a:p>
        </p:txBody>
      </p:sp>
    </p:spTree>
    <p:extLst>
      <p:ext uri="{BB962C8B-B14F-4D97-AF65-F5344CB8AC3E}">
        <p14:creationId xmlns:p14="http://schemas.microsoft.com/office/powerpoint/2010/main" val="271141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62646DFE-5ABA-4A25-8D59-D11494881A22}" type="datetimeFigureOut">
              <a:rPr lang="en-US" smtClean="0"/>
              <a:pPr/>
              <a:t>10/7/2020</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D4A62DB-7AB6-476E-B4F2-7DC2757EB22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646DFE-5ABA-4A25-8D59-D11494881A22}"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4A62DB-7AB6-476E-B4F2-7DC2757EB225}"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646DFE-5ABA-4A25-8D59-D11494881A22}"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4A62DB-7AB6-476E-B4F2-7DC2757EB225}"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62646DFE-5ABA-4A25-8D59-D11494881A22}" type="datetimeFigureOut">
              <a:rPr lang="en-US" smtClean="0"/>
              <a:pPr/>
              <a:t>10/7/2020</a:t>
            </a:fld>
            <a:endParaRPr lang="en-US" dirty="0"/>
          </a:p>
        </p:txBody>
      </p:sp>
      <p:sp>
        <p:nvSpPr>
          <p:cNvPr id="9" name="Slide Number Placeholder 8"/>
          <p:cNvSpPr>
            <a:spLocks noGrp="1"/>
          </p:cNvSpPr>
          <p:nvPr>
            <p:ph type="sldNum" sz="quarter" idx="15"/>
          </p:nvPr>
        </p:nvSpPr>
        <p:spPr/>
        <p:txBody>
          <a:bodyPr rtlCol="0"/>
          <a:lstStyle/>
          <a:p>
            <a:fld id="{BD4A62DB-7AB6-476E-B4F2-7DC2757EB225}"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2646DFE-5ABA-4A25-8D59-D11494881A22}" type="datetimeFigureOut">
              <a:rPr lang="en-US" smtClean="0"/>
              <a:pPr/>
              <a:t>10/7/2020</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BD4A62DB-7AB6-476E-B4F2-7DC2757EB22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2646DFE-5ABA-4A25-8D59-D11494881A22}" type="datetimeFigureOut">
              <a:rPr lang="en-US" smtClean="0"/>
              <a:pPr/>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4A62DB-7AB6-476E-B4F2-7DC2757EB225}"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62646DFE-5ABA-4A25-8D59-D11494881A22}" type="datetimeFigureOut">
              <a:rPr lang="en-US" smtClean="0"/>
              <a:pPr/>
              <a:t>10/7/2020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4A62DB-7AB6-476E-B4F2-7DC2757EB225}"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62646DFE-5ABA-4A25-8D59-D11494881A22}" type="datetimeFigureOut">
              <a:rPr lang="en-US" smtClean="0"/>
              <a:pPr/>
              <a:t>10/7/2020</a:t>
            </a:fld>
            <a:endParaRPr lang="en-US" dirty="0"/>
          </a:p>
        </p:txBody>
      </p:sp>
      <p:sp>
        <p:nvSpPr>
          <p:cNvPr id="7" name="Slide Number Placeholder 6"/>
          <p:cNvSpPr>
            <a:spLocks noGrp="1"/>
          </p:cNvSpPr>
          <p:nvPr>
            <p:ph type="sldNum" sz="quarter" idx="11"/>
          </p:nvPr>
        </p:nvSpPr>
        <p:spPr/>
        <p:txBody>
          <a:bodyPr rtlCol="0"/>
          <a:lstStyle/>
          <a:p>
            <a:fld id="{BD4A62DB-7AB6-476E-B4F2-7DC2757EB225}"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46DFE-5ABA-4A25-8D59-D11494881A22}" type="datetimeFigureOut">
              <a:rPr lang="en-US" smtClean="0"/>
              <a:pPr/>
              <a:t>10/7/2020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4A62DB-7AB6-476E-B4F2-7DC2757EB225}"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62646DFE-5ABA-4A25-8D59-D11494881A22}" type="datetimeFigureOut">
              <a:rPr lang="en-US" smtClean="0"/>
              <a:pPr/>
              <a:t>10/7/2020</a:t>
            </a:fld>
            <a:endParaRPr lang="en-US" dirty="0"/>
          </a:p>
        </p:txBody>
      </p:sp>
      <p:sp>
        <p:nvSpPr>
          <p:cNvPr id="22" name="Slide Number Placeholder 21"/>
          <p:cNvSpPr>
            <a:spLocks noGrp="1"/>
          </p:cNvSpPr>
          <p:nvPr>
            <p:ph type="sldNum" sz="quarter" idx="15"/>
          </p:nvPr>
        </p:nvSpPr>
        <p:spPr/>
        <p:txBody>
          <a:bodyPr rtlCol="0"/>
          <a:lstStyle/>
          <a:p>
            <a:fld id="{BD4A62DB-7AB6-476E-B4F2-7DC2757EB225}"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2646DFE-5ABA-4A25-8D59-D11494881A22}" type="datetimeFigureOut">
              <a:rPr lang="en-US" smtClean="0"/>
              <a:pPr/>
              <a:t>10/7/2020</a:t>
            </a:fld>
            <a:endParaRPr lang="en-US" dirty="0"/>
          </a:p>
        </p:txBody>
      </p:sp>
      <p:sp>
        <p:nvSpPr>
          <p:cNvPr id="18" name="Slide Number Placeholder 17"/>
          <p:cNvSpPr>
            <a:spLocks noGrp="1"/>
          </p:cNvSpPr>
          <p:nvPr>
            <p:ph type="sldNum" sz="quarter" idx="11"/>
          </p:nvPr>
        </p:nvSpPr>
        <p:spPr/>
        <p:txBody>
          <a:bodyPr rtlCol="0"/>
          <a:lstStyle/>
          <a:p>
            <a:fld id="{BD4A62DB-7AB6-476E-B4F2-7DC2757EB225}"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2646DFE-5ABA-4A25-8D59-D11494881A22}" type="datetimeFigureOut">
              <a:rPr lang="en-US" smtClean="0"/>
              <a:pPr/>
              <a:t>10/7/2020</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D4A62DB-7AB6-476E-B4F2-7DC2757EB22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Group Sales made Easy</a:t>
            </a:r>
          </a:p>
        </p:txBody>
      </p:sp>
      <p:sp>
        <p:nvSpPr>
          <p:cNvPr id="3" name="Subtitle 2"/>
          <p:cNvSpPr>
            <a:spLocks noGrp="1"/>
          </p:cNvSpPr>
          <p:nvPr>
            <p:ph type="subTitle" idx="1"/>
          </p:nvPr>
        </p:nvSpPr>
        <p:spPr/>
        <p:txBody>
          <a:bodyPr>
            <a:normAutofit/>
          </a:bodyPr>
          <a:lstStyle/>
          <a:p>
            <a:r>
              <a:rPr lang="en-US" dirty="0"/>
              <a:t>Gettysburg Convention &amp; Visitors Bureau</a:t>
            </a:r>
          </a:p>
          <a:p>
            <a:r>
              <a:rPr lang="en-US" dirty="0"/>
              <a:t>December 6, 2013</a:t>
            </a:r>
          </a:p>
          <a:p>
            <a:r>
              <a:rPr lang="en-US" dirty="0"/>
              <a:t>Presented By: Lois Stoltzfus, CTIS</a:t>
            </a:r>
          </a:p>
        </p:txBody>
      </p:sp>
      <p:sp>
        <p:nvSpPr>
          <p:cNvPr id="4" name="TextBox 3"/>
          <p:cNvSpPr txBox="1"/>
          <p:nvPr/>
        </p:nvSpPr>
        <p:spPr>
          <a:xfrm>
            <a:off x="1905000" y="914400"/>
            <a:ext cx="6172200" cy="1200329"/>
          </a:xfrm>
          <a:prstGeom prst="rect">
            <a:avLst/>
          </a:prstGeom>
          <a:noFill/>
        </p:spPr>
        <p:txBody>
          <a:bodyPr wrap="square" rtlCol="0">
            <a:spAutoFit/>
          </a:bodyPr>
          <a:lstStyle/>
          <a:p>
            <a:pPr algn="ctr"/>
            <a:r>
              <a:rPr lang="en-US" sz="7200" dirty="0">
                <a:solidFill>
                  <a:schemeClr val="accent1">
                    <a:lumMod val="75000"/>
                  </a:schemeClr>
                </a:solidFill>
              </a:rPr>
              <a:t>Welcome!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304800"/>
            <a:ext cx="5334000" cy="769441"/>
          </a:xfrm>
          <a:prstGeom prst="rect">
            <a:avLst/>
          </a:prstGeom>
          <a:noFill/>
        </p:spPr>
        <p:txBody>
          <a:bodyPr wrap="square" rtlCol="0">
            <a:spAutoFit/>
          </a:bodyPr>
          <a:lstStyle/>
          <a:p>
            <a:pPr algn="ctr"/>
            <a:r>
              <a:rPr lang="en-US" sz="4400" dirty="0">
                <a:solidFill>
                  <a:schemeClr val="tx1">
                    <a:lumMod val="75000"/>
                    <a:lumOff val="25000"/>
                  </a:schemeClr>
                </a:solidFill>
              </a:rPr>
              <a:t>MOTORCOACH</a:t>
            </a:r>
          </a:p>
        </p:txBody>
      </p:sp>
      <p:pic>
        <p:nvPicPr>
          <p:cNvPr id="7" name="Picture 6" descr="Executive GB 2009 6.jpg"/>
          <p:cNvPicPr>
            <a:picLocks noChangeAspect="1"/>
          </p:cNvPicPr>
          <p:nvPr/>
        </p:nvPicPr>
        <p:blipFill>
          <a:blip r:embed="rId2" cstate="print"/>
          <a:stretch>
            <a:fillRect/>
          </a:stretch>
        </p:blipFill>
        <p:spPr>
          <a:xfrm>
            <a:off x="3886200" y="2362200"/>
            <a:ext cx="4648200" cy="2614613"/>
          </a:xfrm>
          <a:prstGeom prst="rect">
            <a:avLst/>
          </a:prstGeom>
        </p:spPr>
      </p:pic>
      <p:sp>
        <p:nvSpPr>
          <p:cNvPr id="9" name="TextBox 8"/>
          <p:cNvSpPr txBox="1"/>
          <p:nvPr/>
        </p:nvSpPr>
        <p:spPr>
          <a:xfrm flipH="1">
            <a:off x="1524000" y="609600"/>
            <a:ext cx="1676400" cy="369332"/>
          </a:xfrm>
          <a:prstGeom prst="rect">
            <a:avLst/>
          </a:prstGeom>
          <a:noFill/>
        </p:spPr>
        <p:txBody>
          <a:bodyPr wrap="square" rtlCol="0">
            <a:spAutoFit/>
          </a:bodyPr>
          <a:lstStyle/>
          <a:p>
            <a:r>
              <a:rPr lang="en-US" dirty="0">
                <a:solidFill>
                  <a:schemeClr val="tx1">
                    <a:lumMod val="75000"/>
                    <a:lumOff val="25000"/>
                  </a:schemeClr>
                </a:solidFill>
              </a:rPr>
              <a:t>What is a …</a:t>
            </a:r>
          </a:p>
        </p:txBody>
      </p:sp>
      <p:pic>
        <p:nvPicPr>
          <p:cNvPr id="6" name="Picture 5" descr="School Bus.bmp"/>
          <p:cNvPicPr>
            <a:picLocks noChangeAspect="1"/>
          </p:cNvPicPr>
          <p:nvPr/>
        </p:nvPicPr>
        <p:blipFill>
          <a:blip r:embed="rId3" cstate="print"/>
          <a:stretch>
            <a:fillRect/>
          </a:stretch>
        </p:blipFill>
        <p:spPr>
          <a:xfrm>
            <a:off x="228600" y="1828800"/>
            <a:ext cx="3164632" cy="3352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800" decel="100000"/>
                                        <p:tgtEl>
                                          <p:spTgt spid="7"/>
                                        </p:tgtEl>
                                      </p:cBhvr>
                                    </p:animEffect>
                                    <p:anim calcmode="lin" valueType="num">
                                      <p:cBhvr>
                                        <p:cTn id="28" dur="800" decel="100000" fill="hold"/>
                                        <p:tgtEl>
                                          <p:spTgt spid="7"/>
                                        </p:tgtEl>
                                        <p:attrNameLst>
                                          <p:attrName>style.rotation</p:attrName>
                                        </p:attrNameLst>
                                      </p:cBhvr>
                                      <p:tavLst>
                                        <p:tav tm="0">
                                          <p:val>
                                            <p:fltVal val="-90"/>
                                          </p:val>
                                        </p:tav>
                                        <p:tav tm="100000">
                                          <p:val>
                                            <p:fltVal val="0"/>
                                          </p:val>
                                        </p:tav>
                                      </p:tavLst>
                                    </p:anim>
                                    <p:anim calcmode="lin" valueType="num">
                                      <p:cBhvr>
                                        <p:cTn id="29" dur="800" decel="100000" fill="hold"/>
                                        <p:tgtEl>
                                          <p:spTgt spid="7"/>
                                        </p:tgtEl>
                                        <p:attrNameLst>
                                          <p:attrName>ppt_x</p:attrName>
                                        </p:attrNameLst>
                                      </p:cBhvr>
                                      <p:tavLst>
                                        <p:tav tm="0">
                                          <p:val>
                                            <p:strVal val="#ppt_x+0.4"/>
                                          </p:val>
                                        </p:tav>
                                        <p:tav tm="100000">
                                          <p:val>
                                            <p:strVal val="#ppt_x-0.05"/>
                                          </p:val>
                                        </p:tav>
                                      </p:tavLst>
                                    </p:anim>
                                    <p:anim calcmode="lin" valueType="num">
                                      <p:cBhvr>
                                        <p:cTn id="30" dur="800" decel="100000" fill="hold"/>
                                        <p:tgtEl>
                                          <p:spTgt spid="7"/>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0"/>
            <a:ext cx="7239000" cy="461665"/>
          </a:xfrm>
          <a:prstGeom prst="rect">
            <a:avLst/>
          </a:prstGeom>
          <a:noFill/>
        </p:spPr>
        <p:txBody>
          <a:bodyPr wrap="square" rtlCol="0">
            <a:spAutoFit/>
          </a:bodyPr>
          <a:lstStyle/>
          <a:p>
            <a:r>
              <a:rPr lang="en-US" sz="2400" dirty="0">
                <a:solidFill>
                  <a:schemeClr val="tx1">
                    <a:lumMod val="75000"/>
                    <a:lumOff val="25000"/>
                  </a:schemeClr>
                </a:solidFill>
              </a:rPr>
              <a:t>Motorcoaches are very BIG!</a:t>
            </a:r>
          </a:p>
        </p:txBody>
      </p:sp>
      <p:graphicFrame>
        <p:nvGraphicFramePr>
          <p:cNvPr id="3" name="Table 2"/>
          <p:cNvGraphicFramePr>
            <a:graphicFrameLocks noGrp="1"/>
          </p:cNvGraphicFramePr>
          <p:nvPr/>
        </p:nvGraphicFramePr>
        <p:xfrm>
          <a:off x="457200" y="1981200"/>
          <a:ext cx="8077200" cy="1752600"/>
        </p:xfrm>
        <a:graphic>
          <a:graphicData uri="http://schemas.openxmlformats.org/drawingml/2006/table">
            <a:tbl>
              <a:tblPr firstRow="1" bandRow="1">
                <a:tableStyleId>{00A15C55-8517-42AA-B614-E9B94910E393}</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gridCol w="1346200">
                  <a:extLst>
                    <a:ext uri="{9D8B030D-6E8A-4147-A177-3AD203B41FA5}">
                      <a16:colId xmlns:a16="http://schemas.microsoft.com/office/drawing/2014/main" val="20003"/>
                    </a:ext>
                  </a:extLst>
                </a:gridCol>
                <a:gridCol w="1346200">
                  <a:extLst>
                    <a:ext uri="{9D8B030D-6E8A-4147-A177-3AD203B41FA5}">
                      <a16:colId xmlns:a16="http://schemas.microsoft.com/office/drawing/2014/main" val="20004"/>
                    </a:ext>
                  </a:extLst>
                </a:gridCol>
                <a:gridCol w="1346200">
                  <a:extLst>
                    <a:ext uri="{9D8B030D-6E8A-4147-A177-3AD203B41FA5}">
                      <a16:colId xmlns:a16="http://schemas.microsoft.com/office/drawing/2014/main" val="20005"/>
                    </a:ext>
                  </a:extLst>
                </a:gridCol>
              </a:tblGrid>
              <a:tr h="370840">
                <a:tc>
                  <a:txBody>
                    <a:bodyPr/>
                    <a:lstStyle/>
                    <a:p>
                      <a:pPr algn="ctr"/>
                      <a:r>
                        <a:rPr lang="en-US" dirty="0"/>
                        <a:t>Company</a:t>
                      </a:r>
                    </a:p>
                  </a:txBody>
                  <a:tcPr/>
                </a:tc>
                <a:tc>
                  <a:txBody>
                    <a:bodyPr/>
                    <a:lstStyle/>
                    <a:p>
                      <a:pPr algn="ctr"/>
                      <a:r>
                        <a:rPr lang="en-US" dirty="0"/>
                        <a:t>Weight</a:t>
                      </a:r>
                    </a:p>
                  </a:txBody>
                  <a:tcPr/>
                </a:tc>
                <a:tc>
                  <a:txBody>
                    <a:bodyPr/>
                    <a:lstStyle/>
                    <a:p>
                      <a:pPr algn="ctr"/>
                      <a:r>
                        <a:rPr lang="en-US" dirty="0"/>
                        <a:t>Length</a:t>
                      </a:r>
                    </a:p>
                  </a:txBody>
                  <a:tcPr/>
                </a:tc>
                <a:tc>
                  <a:txBody>
                    <a:bodyPr/>
                    <a:lstStyle/>
                    <a:p>
                      <a:pPr algn="ctr"/>
                      <a:r>
                        <a:rPr lang="en-US" dirty="0"/>
                        <a:t>Width</a:t>
                      </a:r>
                    </a:p>
                  </a:txBody>
                  <a:tcPr/>
                </a:tc>
                <a:tc>
                  <a:txBody>
                    <a:bodyPr/>
                    <a:lstStyle/>
                    <a:p>
                      <a:pPr algn="ctr"/>
                      <a:r>
                        <a:rPr lang="en-US" dirty="0"/>
                        <a:t>Height</a:t>
                      </a:r>
                    </a:p>
                  </a:txBody>
                  <a:tcPr/>
                </a:tc>
                <a:tc>
                  <a:txBody>
                    <a:bodyPr/>
                    <a:lstStyle/>
                    <a:p>
                      <a:pPr algn="ctr"/>
                      <a:r>
                        <a:rPr lang="en-US" dirty="0"/>
                        <a:t>Turing</a:t>
                      </a:r>
                    </a:p>
                    <a:p>
                      <a:pPr algn="ctr"/>
                      <a:r>
                        <a:rPr lang="en-US" dirty="0"/>
                        <a:t>Space</a:t>
                      </a:r>
                    </a:p>
                  </a:txBody>
                  <a:tcPr/>
                </a:tc>
                <a:extLst>
                  <a:ext uri="{0D108BD9-81ED-4DB2-BD59-A6C34878D82A}">
                    <a16:rowId xmlns:a16="http://schemas.microsoft.com/office/drawing/2014/main" val="10000"/>
                  </a:ext>
                </a:extLst>
              </a:tr>
              <a:tr h="370840">
                <a:tc>
                  <a:txBody>
                    <a:bodyPr/>
                    <a:lstStyle/>
                    <a:p>
                      <a:r>
                        <a:rPr lang="en-US" dirty="0">
                          <a:solidFill>
                            <a:schemeClr val="tx1">
                              <a:lumMod val="75000"/>
                              <a:lumOff val="25000"/>
                            </a:schemeClr>
                          </a:solidFill>
                        </a:rPr>
                        <a:t>MCI</a:t>
                      </a:r>
                    </a:p>
                  </a:txBody>
                  <a:tcPr/>
                </a:tc>
                <a:tc>
                  <a:txBody>
                    <a:bodyPr/>
                    <a:lstStyle/>
                    <a:p>
                      <a:r>
                        <a:rPr lang="en-US" dirty="0">
                          <a:solidFill>
                            <a:schemeClr val="tx1">
                              <a:lumMod val="75000"/>
                              <a:lumOff val="25000"/>
                            </a:schemeClr>
                          </a:solidFill>
                        </a:rPr>
                        <a:t>48,000 lbs</a:t>
                      </a:r>
                    </a:p>
                  </a:txBody>
                  <a:tcPr/>
                </a:tc>
                <a:tc>
                  <a:txBody>
                    <a:bodyPr/>
                    <a:lstStyle/>
                    <a:p>
                      <a:r>
                        <a:rPr lang="en-US" dirty="0">
                          <a:solidFill>
                            <a:schemeClr val="tx1">
                              <a:lumMod val="75000"/>
                              <a:lumOff val="25000"/>
                            </a:schemeClr>
                          </a:solidFill>
                        </a:rPr>
                        <a:t>45’</a:t>
                      </a:r>
                    </a:p>
                  </a:txBody>
                  <a:tcPr/>
                </a:tc>
                <a:tc>
                  <a:txBody>
                    <a:bodyPr/>
                    <a:lstStyle/>
                    <a:p>
                      <a:r>
                        <a:rPr lang="en-US" dirty="0">
                          <a:solidFill>
                            <a:schemeClr val="tx1">
                              <a:lumMod val="75000"/>
                              <a:lumOff val="25000"/>
                            </a:schemeClr>
                          </a:solidFill>
                        </a:rPr>
                        <a:t>102’</a:t>
                      </a:r>
                    </a:p>
                  </a:txBody>
                  <a:tcPr/>
                </a:tc>
                <a:tc>
                  <a:txBody>
                    <a:bodyPr/>
                    <a:lstStyle/>
                    <a:p>
                      <a:r>
                        <a:rPr lang="en-US" dirty="0">
                          <a:solidFill>
                            <a:schemeClr val="tx1">
                              <a:lumMod val="75000"/>
                              <a:lumOff val="25000"/>
                            </a:schemeClr>
                          </a:solidFill>
                        </a:rPr>
                        <a:t>11’6”</a:t>
                      </a:r>
                    </a:p>
                  </a:txBody>
                  <a:tcPr/>
                </a:tc>
                <a:tc>
                  <a:txBody>
                    <a:bodyPr/>
                    <a:lstStyle/>
                    <a:p>
                      <a:r>
                        <a:rPr lang="en-US" dirty="0">
                          <a:solidFill>
                            <a:schemeClr val="tx1">
                              <a:lumMod val="75000"/>
                              <a:lumOff val="25000"/>
                            </a:schemeClr>
                          </a:solidFill>
                        </a:rPr>
                        <a:t>42”</a:t>
                      </a:r>
                    </a:p>
                  </a:txBody>
                  <a:tcPr/>
                </a:tc>
                <a:extLst>
                  <a:ext uri="{0D108BD9-81ED-4DB2-BD59-A6C34878D82A}">
                    <a16:rowId xmlns:a16="http://schemas.microsoft.com/office/drawing/2014/main" val="10001"/>
                  </a:ext>
                </a:extLst>
              </a:tr>
              <a:tr h="370840">
                <a:tc>
                  <a:txBody>
                    <a:bodyPr/>
                    <a:lstStyle/>
                    <a:p>
                      <a:r>
                        <a:rPr lang="en-US" dirty="0">
                          <a:solidFill>
                            <a:schemeClr val="tx1">
                              <a:lumMod val="75000"/>
                              <a:lumOff val="25000"/>
                            </a:schemeClr>
                          </a:solidFill>
                        </a:rPr>
                        <a:t>Prevost</a:t>
                      </a:r>
                    </a:p>
                  </a:txBody>
                  <a:tcPr/>
                </a:tc>
                <a:tc>
                  <a:txBody>
                    <a:bodyPr/>
                    <a:lstStyle/>
                    <a:p>
                      <a:r>
                        <a:rPr lang="en-US" dirty="0">
                          <a:solidFill>
                            <a:schemeClr val="tx1">
                              <a:lumMod val="75000"/>
                              <a:lumOff val="25000"/>
                            </a:schemeClr>
                          </a:solidFill>
                        </a:rPr>
                        <a:t>48,600 lbs</a:t>
                      </a:r>
                    </a:p>
                  </a:txBody>
                  <a:tcPr/>
                </a:tc>
                <a:tc>
                  <a:txBody>
                    <a:bodyPr/>
                    <a:lstStyle/>
                    <a:p>
                      <a:r>
                        <a:rPr lang="en-US" dirty="0">
                          <a:solidFill>
                            <a:schemeClr val="tx1">
                              <a:lumMod val="75000"/>
                              <a:lumOff val="25000"/>
                            </a:schemeClr>
                          </a:solidFill>
                        </a:rPr>
                        <a:t>45’</a:t>
                      </a:r>
                    </a:p>
                  </a:txBody>
                  <a:tcPr/>
                </a:tc>
                <a:tc>
                  <a:txBody>
                    <a:bodyPr/>
                    <a:lstStyle/>
                    <a:p>
                      <a:r>
                        <a:rPr lang="en-US" dirty="0">
                          <a:solidFill>
                            <a:schemeClr val="tx1">
                              <a:lumMod val="75000"/>
                              <a:lumOff val="25000"/>
                            </a:schemeClr>
                          </a:solidFill>
                        </a:rPr>
                        <a:t>102’</a:t>
                      </a:r>
                    </a:p>
                  </a:txBody>
                  <a:tcPr/>
                </a:tc>
                <a:tc>
                  <a:txBody>
                    <a:bodyPr/>
                    <a:lstStyle/>
                    <a:p>
                      <a:r>
                        <a:rPr lang="en-US" dirty="0">
                          <a:solidFill>
                            <a:schemeClr val="tx1">
                              <a:lumMod val="75000"/>
                              <a:lumOff val="25000"/>
                            </a:schemeClr>
                          </a:solidFill>
                        </a:rPr>
                        <a:t>12’1”</a:t>
                      </a:r>
                    </a:p>
                  </a:txBody>
                  <a:tcPr/>
                </a:tc>
                <a:tc>
                  <a:txBody>
                    <a:bodyPr/>
                    <a:lstStyle/>
                    <a:p>
                      <a:r>
                        <a:rPr lang="en-US" dirty="0">
                          <a:solidFill>
                            <a:schemeClr val="tx1">
                              <a:lumMod val="75000"/>
                              <a:lumOff val="25000"/>
                            </a:schemeClr>
                          </a:solidFill>
                        </a:rPr>
                        <a:t>45.6’</a:t>
                      </a:r>
                    </a:p>
                  </a:txBody>
                  <a:tcPr/>
                </a:tc>
                <a:extLst>
                  <a:ext uri="{0D108BD9-81ED-4DB2-BD59-A6C34878D82A}">
                    <a16:rowId xmlns:a16="http://schemas.microsoft.com/office/drawing/2014/main" val="10002"/>
                  </a:ext>
                </a:extLst>
              </a:tr>
              <a:tr h="370840">
                <a:tc>
                  <a:txBody>
                    <a:bodyPr/>
                    <a:lstStyle/>
                    <a:p>
                      <a:r>
                        <a:rPr lang="en-US" dirty="0">
                          <a:solidFill>
                            <a:schemeClr val="tx1">
                              <a:lumMod val="75000"/>
                              <a:lumOff val="25000"/>
                            </a:schemeClr>
                          </a:solidFill>
                        </a:rPr>
                        <a:t>Setra</a:t>
                      </a:r>
                    </a:p>
                  </a:txBody>
                  <a:tcPr/>
                </a:tc>
                <a:tc>
                  <a:txBody>
                    <a:bodyPr/>
                    <a:lstStyle/>
                    <a:p>
                      <a:r>
                        <a:rPr lang="en-US" dirty="0">
                          <a:solidFill>
                            <a:schemeClr val="tx1">
                              <a:lumMod val="75000"/>
                              <a:lumOff val="25000"/>
                            </a:schemeClr>
                          </a:solidFill>
                        </a:rPr>
                        <a:t>34.080</a:t>
                      </a:r>
                    </a:p>
                  </a:txBody>
                  <a:tcPr/>
                </a:tc>
                <a:tc>
                  <a:txBody>
                    <a:bodyPr/>
                    <a:lstStyle/>
                    <a:p>
                      <a:r>
                        <a:rPr lang="en-US" dirty="0">
                          <a:solidFill>
                            <a:schemeClr val="tx1">
                              <a:lumMod val="75000"/>
                              <a:lumOff val="25000"/>
                            </a:schemeClr>
                          </a:solidFill>
                        </a:rPr>
                        <a:t>45”</a:t>
                      </a:r>
                    </a:p>
                  </a:txBody>
                  <a:tcPr/>
                </a:tc>
                <a:tc>
                  <a:txBody>
                    <a:bodyPr/>
                    <a:lstStyle/>
                    <a:p>
                      <a:r>
                        <a:rPr lang="en-US" dirty="0">
                          <a:solidFill>
                            <a:schemeClr val="tx1">
                              <a:lumMod val="75000"/>
                              <a:lumOff val="25000"/>
                            </a:schemeClr>
                          </a:solidFill>
                        </a:rPr>
                        <a:t>102’</a:t>
                      </a:r>
                    </a:p>
                  </a:txBody>
                  <a:tcPr/>
                </a:tc>
                <a:tc>
                  <a:txBody>
                    <a:bodyPr/>
                    <a:lstStyle/>
                    <a:p>
                      <a:r>
                        <a:rPr lang="en-US" dirty="0">
                          <a:solidFill>
                            <a:schemeClr val="tx1">
                              <a:lumMod val="75000"/>
                              <a:lumOff val="25000"/>
                            </a:schemeClr>
                          </a:solidFill>
                        </a:rPr>
                        <a:t>11’9”</a:t>
                      </a:r>
                    </a:p>
                  </a:txBody>
                  <a:tcPr/>
                </a:tc>
                <a:tc>
                  <a:txBody>
                    <a:bodyPr/>
                    <a:lstStyle/>
                    <a:p>
                      <a:r>
                        <a:rPr lang="en-US" dirty="0">
                          <a:solidFill>
                            <a:schemeClr val="tx1">
                              <a:lumMod val="75000"/>
                              <a:lumOff val="25000"/>
                            </a:schemeClr>
                          </a:solidFill>
                        </a:rPr>
                        <a:t>35.5”</a:t>
                      </a:r>
                    </a:p>
                  </a:txBody>
                  <a:tcP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DF011B3E-DA1A-43FB-B672-611A43AB7FB7}"/>
                                            </p:graphicEl>
                                          </p:spTgt>
                                        </p:tgtEl>
                                        <p:attrNameLst>
                                          <p:attrName>style.visibility</p:attrName>
                                        </p:attrNameLst>
                                      </p:cBhvr>
                                      <p:to>
                                        <p:strVal val="visible"/>
                                      </p:to>
                                    </p:set>
                                    <p:anim calcmode="lin" valueType="num">
                                      <p:cBhvr additive="base">
                                        <p:cTn id="7" dur="3000" fill="hold"/>
                                        <p:tgtEl>
                                          <p:spTgt spid="3">
                                            <p:graphicEl>
                                              <a:dgm id="{DF011B3E-DA1A-43FB-B672-611A43AB7FB7}"/>
                                            </p:graphic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graphicEl>
                                              <a:dgm id="{DF011B3E-DA1A-43FB-B672-611A43AB7FB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4640308D-03F2-4EFF-9545-70933DA7A1F3}"/>
                                            </p:graphicEl>
                                          </p:spTgt>
                                        </p:tgtEl>
                                        <p:attrNameLst>
                                          <p:attrName>style.visibility</p:attrName>
                                        </p:attrNameLst>
                                      </p:cBhvr>
                                      <p:to>
                                        <p:strVal val="visible"/>
                                      </p:to>
                                    </p:set>
                                    <p:anim calcmode="lin" valueType="num">
                                      <p:cBhvr additive="base">
                                        <p:cTn id="13" dur="3000" fill="hold"/>
                                        <p:tgtEl>
                                          <p:spTgt spid="3">
                                            <p:graphicEl>
                                              <a:dgm id="{4640308D-03F2-4EFF-9545-70933DA7A1F3}"/>
                                            </p:graphic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graphicEl>
                                              <a:dgm id="{4640308D-03F2-4EFF-9545-70933DA7A1F3}"/>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graphicEl>
                                              <a:dgm id="{B5D0EFB7-A69C-4EDB-8D25-018A122A9819}"/>
                                            </p:graphicEl>
                                          </p:spTgt>
                                        </p:tgtEl>
                                        <p:attrNameLst>
                                          <p:attrName>style.visibility</p:attrName>
                                        </p:attrNameLst>
                                      </p:cBhvr>
                                      <p:to>
                                        <p:strVal val="visible"/>
                                      </p:to>
                                    </p:set>
                                    <p:anim calcmode="lin" valueType="num">
                                      <p:cBhvr additive="base">
                                        <p:cTn id="19" dur="3000" fill="hold"/>
                                        <p:tgtEl>
                                          <p:spTgt spid="3">
                                            <p:graphicEl>
                                              <a:dgm id="{B5D0EFB7-A69C-4EDB-8D25-018A122A9819}"/>
                                            </p:graphic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graphicEl>
                                              <a:dgm id="{B5D0EFB7-A69C-4EDB-8D25-018A122A9819}"/>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graphicEl>
                                              <a:dgm id="{C6047D77-41C7-45B6-A732-63F5DEC6DE88}"/>
                                            </p:graphicEl>
                                          </p:spTgt>
                                        </p:tgtEl>
                                        <p:attrNameLst>
                                          <p:attrName>style.visibility</p:attrName>
                                        </p:attrNameLst>
                                      </p:cBhvr>
                                      <p:to>
                                        <p:strVal val="visible"/>
                                      </p:to>
                                    </p:set>
                                    <p:anim calcmode="lin" valueType="num">
                                      <p:cBhvr additive="base">
                                        <p:cTn id="25" dur="3000" fill="hold"/>
                                        <p:tgtEl>
                                          <p:spTgt spid="3">
                                            <p:graphicEl>
                                              <a:dgm id="{C6047D77-41C7-45B6-A732-63F5DEC6DE88}"/>
                                            </p:graphic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graphicEl>
                                              <a:dgm id="{C6047D77-41C7-45B6-A732-63F5DEC6DE88}"/>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graphicEl>
                                              <a:dgm id="{384EB6DB-C0C0-4E85-AE22-B50B22414E71}"/>
                                            </p:graphicEl>
                                          </p:spTgt>
                                        </p:tgtEl>
                                        <p:attrNameLst>
                                          <p:attrName>style.visibility</p:attrName>
                                        </p:attrNameLst>
                                      </p:cBhvr>
                                      <p:to>
                                        <p:strVal val="visible"/>
                                      </p:to>
                                    </p:set>
                                    <p:anim calcmode="lin" valueType="num">
                                      <p:cBhvr additive="base">
                                        <p:cTn id="31" dur="3000" fill="hold"/>
                                        <p:tgtEl>
                                          <p:spTgt spid="3">
                                            <p:graphicEl>
                                              <a:dgm id="{384EB6DB-C0C0-4E85-AE22-B50B22414E71}"/>
                                            </p:graphic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graphicEl>
                                              <a:dgm id="{384EB6DB-C0C0-4E85-AE22-B50B22414E71}"/>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graphicEl>
                                              <a:dgm id="{B4A3E0EC-A27A-4824-8F74-FEE2C16B3B0F}"/>
                                            </p:graphicEl>
                                          </p:spTgt>
                                        </p:tgtEl>
                                        <p:attrNameLst>
                                          <p:attrName>style.visibility</p:attrName>
                                        </p:attrNameLst>
                                      </p:cBhvr>
                                      <p:to>
                                        <p:strVal val="visible"/>
                                      </p:to>
                                    </p:set>
                                    <p:anim calcmode="lin" valueType="num">
                                      <p:cBhvr additive="base">
                                        <p:cTn id="37" dur="3000" fill="hold"/>
                                        <p:tgtEl>
                                          <p:spTgt spid="3">
                                            <p:graphicEl>
                                              <a:dgm id="{B4A3E0EC-A27A-4824-8F74-FEE2C16B3B0F}"/>
                                            </p:graphic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graphicEl>
                                              <a:dgm id="{B4A3E0EC-A27A-4824-8F74-FEE2C16B3B0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267200" y="457200"/>
            <a:ext cx="4473449" cy="58674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187036" y="381000"/>
            <a:ext cx="4533900" cy="5867400"/>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419601" y="304800"/>
            <a:ext cx="4114800" cy="532503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52400" y="381000"/>
            <a:ext cx="4267200" cy="5522259"/>
          </a:xfrm>
          <a:prstGeom prst="rect">
            <a:avLst/>
          </a:prstGeom>
          <a:noFill/>
          <a:ln w="9525">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609600"/>
            <a:ext cx="7391400" cy="646331"/>
          </a:xfrm>
          <a:prstGeom prst="rect">
            <a:avLst/>
          </a:prstGeom>
          <a:noFill/>
        </p:spPr>
        <p:txBody>
          <a:bodyPr wrap="square" rtlCol="0">
            <a:spAutoFit/>
          </a:bodyPr>
          <a:lstStyle/>
          <a:p>
            <a:pPr algn="ctr"/>
            <a:r>
              <a:rPr lang="en-US" sz="3600" b="1" dirty="0">
                <a:solidFill>
                  <a:schemeClr val="tx1">
                    <a:lumMod val="75000"/>
                    <a:lumOff val="25000"/>
                  </a:schemeClr>
                </a:solidFill>
              </a:rPr>
              <a:t>Don’t Neglect the Driver!</a:t>
            </a:r>
          </a:p>
        </p:txBody>
      </p:sp>
      <p:sp>
        <p:nvSpPr>
          <p:cNvPr id="4" name="TextBox 3"/>
          <p:cNvSpPr txBox="1"/>
          <p:nvPr/>
        </p:nvSpPr>
        <p:spPr>
          <a:xfrm>
            <a:off x="1905000" y="1752600"/>
            <a:ext cx="4648200" cy="461665"/>
          </a:xfrm>
          <a:prstGeom prst="rect">
            <a:avLst/>
          </a:prstGeom>
          <a:noFill/>
        </p:spPr>
        <p:txBody>
          <a:bodyPr wrap="square" rtlCol="0">
            <a:spAutoFit/>
          </a:bodyPr>
          <a:lstStyle/>
          <a:p>
            <a:pPr algn="ctr"/>
            <a:r>
              <a:rPr lang="en-US" sz="2400" dirty="0">
                <a:solidFill>
                  <a:schemeClr val="tx1">
                    <a:lumMod val="75000"/>
                    <a:lumOff val="25000"/>
                  </a:schemeClr>
                </a:solidFill>
              </a:rPr>
              <a:t>Federal Driver Regulations:</a:t>
            </a:r>
          </a:p>
        </p:txBody>
      </p:sp>
      <p:sp>
        <p:nvSpPr>
          <p:cNvPr id="5" name="TextBox 4"/>
          <p:cNvSpPr txBox="1"/>
          <p:nvPr/>
        </p:nvSpPr>
        <p:spPr>
          <a:xfrm>
            <a:off x="1447800" y="2667000"/>
            <a:ext cx="6019800" cy="369332"/>
          </a:xfrm>
          <a:prstGeom prst="rect">
            <a:avLst/>
          </a:prstGeom>
          <a:noFill/>
        </p:spPr>
        <p:txBody>
          <a:bodyPr wrap="square" rtlCol="0">
            <a:spAutoFit/>
          </a:bodyPr>
          <a:lstStyle/>
          <a:p>
            <a:pPr algn="ctr"/>
            <a:r>
              <a:rPr lang="en-US" b="1" dirty="0">
                <a:solidFill>
                  <a:schemeClr val="tx1">
                    <a:lumMod val="75000"/>
                    <a:lumOff val="25000"/>
                  </a:schemeClr>
                </a:solidFill>
              </a:rPr>
              <a:t>Driving: </a:t>
            </a:r>
            <a:r>
              <a:rPr lang="en-US" dirty="0">
                <a:solidFill>
                  <a:schemeClr val="tx1">
                    <a:lumMod val="75000"/>
                    <a:lumOff val="25000"/>
                  </a:schemeClr>
                </a:solidFill>
              </a:rPr>
              <a:t>10 Hours in a 15 hour period (day)</a:t>
            </a:r>
          </a:p>
        </p:txBody>
      </p:sp>
      <p:sp>
        <p:nvSpPr>
          <p:cNvPr id="6" name="TextBox 5"/>
          <p:cNvSpPr txBox="1"/>
          <p:nvPr/>
        </p:nvSpPr>
        <p:spPr>
          <a:xfrm>
            <a:off x="1752600" y="3276600"/>
            <a:ext cx="5410200" cy="369332"/>
          </a:xfrm>
          <a:prstGeom prst="rect">
            <a:avLst/>
          </a:prstGeom>
          <a:noFill/>
        </p:spPr>
        <p:txBody>
          <a:bodyPr wrap="square" rtlCol="0">
            <a:spAutoFit/>
          </a:bodyPr>
          <a:lstStyle/>
          <a:p>
            <a:r>
              <a:rPr lang="en-US" b="1" dirty="0">
                <a:solidFill>
                  <a:schemeClr val="tx1">
                    <a:lumMod val="75000"/>
                    <a:lumOff val="25000"/>
                  </a:schemeClr>
                </a:solidFill>
              </a:rPr>
              <a:t>On Duty, Not Driving: </a:t>
            </a:r>
            <a:r>
              <a:rPr lang="en-US" dirty="0">
                <a:solidFill>
                  <a:schemeClr val="tx1">
                    <a:lumMod val="75000"/>
                    <a:lumOff val="25000"/>
                  </a:schemeClr>
                </a:solidFill>
              </a:rPr>
              <a:t>stops, luggage, waiting</a:t>
            </a:r>
          </a:p>
        </p:txBody>
      </p:sp>
      <p:sp>
        <p:nvSpPr>
          <p:cNvPr id="7" name="TextBox 6"/>
          <p:cNvSpPr txBox="1"/>
          <p:nvPr/>
        </p:nvSpPr>
        <p:spPr>
          <a:xfrm>
            <a:off x="1600200" y="3886200"/>
            <a:ext cx="5791200" cy="369332"/>
          </a:xfrm>
          <a:prstGeom prst="rect">
            <a:avLst/>
          </a:prstGeom>
          <a:noFill/>
        </p:spPr>
        <p:txBody>
          <a:bodyPr wrap="square" rtlCol="0">
            <a:spAutoFit/>
          </a:bodyPr>
          <a:lstStyle/>
          <a:p>
            <a:r>
              <a:rPr lang="en-US" b="1" dirty="0">
                <a:solidFill>
                  <a:schemeClr val="tx1">
                    <a:lumMod val="75000"/>
                    <a:lumOff val="25000"/>
                  </a:schemeClr>
                </a:solidFill>
              </a:rPr>
              <a:t>Off Duty </a:t>
            </a:r>
            <a:r>
              <a:rPr lang="en-US" dirty="0">
                <a:solidFill>
                  <a:schemeClr val="tx1">
                    <a:lumMod val="75000"/>
                    <a:lumOff val="25000"/>
                  </a:schemeClr>
                </a:solidFill>
              </a:rPr>
              <a:t>(physically away from the coach):  8 Hours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2"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4">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2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20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400" dirty="0"/>
              <a:t>Profile Sheets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Profile Sheet Specs</a:t>
            </a:r>
          </a:p>
        </p:txBody>
      </p:sp>
      <p:sp>
        <p:nvSpPr>
          <p:cNvPr id="7" name="Content Placeholder 6"/>
          <p:cNvSpPr>
            <a:spLocks noGrp="1"/>
          </p:cNvSpPr>
          <p:nvPr>
            <p:ph sz="quarter" idx="1"/>
          </p:nvPr>
        </p:nvSpPr>
        <p:spPr/>
        <p:txBody>
          <a:bodyPr>
            <a:normAutofit/>
          </a:bodyPr>
          <a:lstStyle/>
          <a:p>
            <a:pPr>
              <a:buFont typeface="Wingdings" pitchFamily="2" charset="2"/>
              <a:buChar char="v"/>
            </a:pPr>
            <a:r>
              <a:rPr lang="en-US" sz="1600" dirty="0">
                <a:solidFill>
                  <a:schemeClr val="tx1">
                    <a:lumMod val="75000"/>
                    <a:lumOff val="25000"/>
                  </a:schemeClr>
                </a:solidFill>
              </a:rPr>
              <a:t>Standard Size – 8 ½ x 11</a:t>
            </a:r>
          </a:p>
          <a:p>
            <a:pPr>
              <a:buFont typeface="Wingdings" pitchFamily="2" charset="2"/>
              <a:buChar char="v"/>
            </a:pPr>
            <a:r>
              <a:rPr lang="en-US" sz="1600" dirty="0">
                <a:solidFill>
                  <a:schemeClr val="tx1">
                    <a:lumMod val="75000"/>
                    <a:lumOff val="25000"/>
                  </a:schemeClr>
                </a:solidFill>
              </a:rPr>
              <a:t>1” Left Hand Margin</a:t>
            </a:r>
          </a:p>
          <a:p>
            <a:pPr>
              <a:buFont typeface="Wingdings" pitchFamily="2" charset="2"/>
              <a:buChar char="v"/>
            </a:pPr>
            <a:r>
              <a:rPr lang="en-US" sz="1600" dirty="0">
                <a:solidFill>
                  <a:schemeClr val="tx1">
                    <a:lumMod val="75000"/>
                    <a:lumOff val="25000"/>
                  </a:schemeClr>
                </a:solidFill>
              </a:rPr>
              <a:t>Three Hole Punched</a:t>
            </a:r>
          </a:p>
          <a:p>
            <a:pPr>
              <a:buFont typeface="Wingdings" pitchFamily="2" charset="2"/>
              <a:buChar char="v"/>
            </a:pPr>
            <a:r>
              <a:rPr lang="en-US" sz="1600" dirty="0">
                <a:solidFill>
                  <a:schemeClr val="tx1">
                    <a:lumMod val="75000"/>
                    <a:lumOff val="25000"/>
                  </a:schemeClr>
                </a:solidFill>
              </a:rPr>
              <a:t>Feature Characteristics – Easy to Read, Bullets, Clear Font &amp; Size</a:t>
            </a:r>
          </a:p>
          <a:p>
            <a:pPr>
              <a:buFont typeface="Wingdings" pitchFamily="2" charset="2"/>
              <a:buChar char="v"/>
            </a:pPr>
            <a:r>
              <a:rPr lang="en-US" sz="1600" dirty="0">
                <a:solidFill>
                  <a:schemeClr val="tx1">
                    <a:lumMod val="75000"/>
                    <a:lumOff val="25000"/>
                  </a:schemeClr>
                </a:solidFill>
              </a:rPr>
              <a:t>What’s New</a:t>
            </a:r>
          </a:p>
          <a:p>
            <a:pPr>
              <a:buFont typeface="Wingdings" pitchFamily="2" charset="2"/>
              <a:buChar char="v"/>
            </a:pPr>
            <a:r>
              <a:rPr lang="en-US" sz="1600" dirty="0">
                <a:solidFill>
                  <a:schemeClr val="tx1">
                    <a:lumMod val="75000"/>
                    <a:lumOff val="25000"/>
                  </a:schemeClr>
                </a:solidFill>
              </a:rPr>
              <a:t>Detailed Description of Your Services</a:t>
            </a:r>
          </a:p>
          <a:p>
            <a:pPr>
              <a:buFont typeface="Wingdings" pitchFamily="2" charset="2"/>
              <a:buChar char="v"/>
            </a:pPr>
            <a:r>
              <a:rPr lang="en-US" sz="1600" dirty="0">
                <a:solidFill>
                  <a:schemeClr val="tx1">
                    <a:lumMod val="75000"/>
                    <a:lumOff val="25000"/>
                  </a:schemeClr>
                </a:solidFill>
              </a:rPr>
              <a:t>Pricing, Group Policies, Incentives</a:t>
            </a:r>
          </a:p>
          <a:p>
            <a:pPr>
              <a:buFont typeface="Wingdings" pitchFamily="2" charset="2"/>
              <a:buChar char="v"/>
            </a:pPr>
            <a:r>
              <a:rPr lang="en-US" sz="1600" dirty="0">
                <a:solidFill>
                  <a:schemeClr val="tx1">
                    <a:lumMod val="75000"/>
                    <a:lumOff val="25000"/>
                  </a:schemeClr>
                </a:solidFill>
              </a:rPr>
              <a:t>Maps, Calendar, Schedule of Events</a:t>
            </a:r>
          </a:p>
          <a:p>
            <a:pPr>
              <a:buFont typeface="Wingdings" pitchFamily="2" charset="2"/>
              <a:buChar char="v"/>
            </a:pPr>
            <a:r>
              <a:rPr lang="en-US" sz="1600" dirty="0">
                <a:solidFill>
                  <a:schemeClr val="tx1">
                    <a:lumMod val="75000"/>
                    <a:lumOff val="25000"/>
                  </a:schemeClr>
                </a:solidFill>
              </a:rPr>
              <a:t>Pictures - Lifestyle</a:t>
            </a:r>
          </a:p>
        </p:txBody>
      </p:sp>
      <p:sp>
        <p:nvSpPr>
          <p:cNvPr id="8" name="Content Placeholder 7"/>
          <p:cNvSpPr>
            <a:spLocks noGrp="1"/>
          </p:cNvSpPr>
          <p:nvPr>
            <p:ph sz="quarter" idx="2"/>
          </p:nvPr>
        </p:nvSpPr>
        <p:spPr>
          <a:xfrm>
            <a:off x="4270248" y="1600200"/>
            <a:ext cx="3657600" cy="2590800"/>
          </a:xfrm>
        </p:spPr>
        <p:txBody>
          <a:bodyPr>
            <a:normAutofit/>
          </a:bodyPr>
          <a:lstStyle/>
          <a:p>
            <a:pPr>
              <a:buFont typeface="Wingdings" pitchFamily="2" charset="2"/>
              <a:buChar char="v"/>
            </a:pPr>
            <a:r>
              <a:rPr lang="en-US" sz="1600" dirty="0">
                <a:solidFill>
                  <a:schemeClr val="tx1">
                    <a:lumMod val="75000"/>
                    <a:lumOff val="25000"/>
                  </a:schemeClr>
                </a:solidFill>
              </a:rPr>
              <a:t>Utilize Corporate Colors if Possible</a:t>
            </a:r>
          </a:p>
          <a:p>
            <a:pPr>
              <a:buFont typeface="Wingdings" pitchFamily="2" charset="2"/>
              <a:buChar char="v"/>
            </a:pPr>
            <a:r>
              <a:rPr lang="en-US" sz="1600" dirty="0">
                <a:solidFill>
                  <a:schemeClr val="tx1">
                    <a:lumMod val="75000"/>
                    <a:lumOff val="25000"/>
                  </a:schemeClr>
                </a:solidFill>
              </a:rPr>
              <a:t>Build Awareness &amp; Recognition</a:t>
            </a:r>
          </a:p>
          <a:p>
            <a:pPr>
              <a:buFont typeface="Wingdings" pitchFamily="2" charset="2"/>
              <a:buChar char="v"/>
            </a:pPr>
            <a:r>
              <a:rPr lang="en-US" sz="1600" dirty="0">
                <a:solidFill>
                  <a:schemeClr val="tx1">
                    <a:lumMod val="75000"/>
                    <a:lumOff val="25000"/>
                  </a:schemeClr>
                </a:solidFill>
              </a:rPr>
              <a:t>Bold is NOT Always Better</a:t>
            </a:r>
          </a:p>
          <a:p>
            <a:pPr>
              <a:buFont typeface="Wingdings" pitchFamily="2" charset="2"/>
              <a:buChar char="v"/>
            </a:pPr>
            <a:r>
              <a:rPr lang="en-US" sz="1600" dirty="0">
                <a:solidFill>
                  <a:schemeClr val="tx1">
                    <a:lumMod val="75000"/>
                    <a:lumOff val="25000"/>
                  </a:schemeClr>
                </a:solidFill>
              </a:rPr>
              <a:t>Utilize Logos or Branding Elements</a:t>
            </a:r>
          </a:p>
          <a:p>
            <a:pPr>
              <a:buFont typeface="Wingdings" pitchFamily="2" charset="2"/>
              <a:buChar char="v"/>
            </a:pPr>
            <a:r>
              <a:rPr lang="en-US" sz="1600" dirty="0">
                <a:solidFill>
                  <a:schemeClr val="tx1">
                    <a:lumMod val="75000"/>
                    <a:lumOff val="25000"/>
                  </a:schemeClr>
                </a:solidFill>
              </a:rPr>
              <a:t>Use individuals as Branding</a:t>
            </a:r>
          </a:p>
          <a:p>
            <a:pPr>
              <a:buFont typeface="Wingdings" pitchFamily="2" charset="2"/>
              <a:buChar char="v"/>
            </a:pPr>
            <a:r>
              <a:rPr lang="en-US" sz="1600" dirty="0">
                <a:solidFill>
                  <a:schemeClr val="tx1">
                    <a:lumMod val="75000"/>
                    <a:lumOff val="25000"/>
                  </a:schemeClr>
                </a:solidFill>
              </a:rPr>
              <a:t>Put Your Photo On It</a:t>
            </a:r>
          </a:p>
          <a:p>
            <a:pPr>
              <a:buNone/>
            </a:pPr>
            <a:endParaRPr lang="en-US" sz="1600" dirty="0"/>
          </a:p>
          <a:p>
            <a:pPr>
              <a:buNone/>
            </a:pPr>
            <a:endParaRPr lang="en-US" sz="1600" dirty="0"/>
          </a:p>
        </p:txBody>
      </p:sp>
      <p:sp>
        <p:nvSpPr>
          <p:cNvPr id="10" name="Oval 9"/>
          <p:cNvSpPr/>
          <p:nvPr/>
        </p:nvSpPr>
        <p:spPr>
          <a:xfrm>
            <a:off x="3657600" y="4419600"/>
            <a:ext cx="44196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Create multiple profiles to fit individual trade shows, tour companies, etc.</a:t>
            </a:r>
          </a:p>
          <a:p>
            <a:pPr algn="ctr"/>
            <a:endParaRPr lang="en-US" dirty="0"/>
          </a:p>
          <a:p>
            <a:pPr algn="ctr"/>
            <a:r>
              <a:rPr lang="en-US" dirty="0"/>
              <a:t>Print in-house which allows for variation.</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001.jpg"/>
          <p:cNvPicPr>
            <a:picLocks noChangeAspect="1"/>
          </p:cNvPicPr>
          <p:nvPr/>
        </p:nvPicPr>
        <p:blipFill>
          <a:blip r:embed="rId2" cstate="print"/>
          <a:stretch>
            <a:fillRect/>
          </a:stretch>
        </p:blipFill>
        <p:spPr>
          <a:xfrm>
            <a:off x="228600" y="0"/>
            <a:ext cx="4062846" cy="5257800"/>
          </a:xfrm>
          <a:prstGeom prst="rect">
            <a:avLst/>
          </a:prstGeom>
        </p:spPr>
      </p:pic>
      <p:pic>
        <p:nvPicPr>
          <p:cNvPr id="7" name="Picture 6" descr="img002.jpg"/>
          <p:cNvPicPr>
            <a:picLocks noChangeAspect="1"/>
          </p:cNvPicPr>
          <p:nvPr/>
        </p:nvPicPr>
        <p:blipFill>
          <a:blip r:embed="rId3" cstate="print"/>
          <a:stretch>
            <a:fillRect/>
          </a:stretch>
        </p:blipFill>
        <p:spPr>
          <a:xfrm>
            <a:off x="4267200" y="1447800"/>
            <a:ext cx="3827318" cy="495300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3.jpg"/>
          <p:cNvPicPr>
            <a:picLocks noChangeAspect="1"/>
          </p:cNvPicPr>
          <p:nvPr/>
        </p:nvPicPr>
        <p:blipFill>
          <a:blip r:embed="rId2" cstate="print"/>
          <a:stretch>
            <a:fillRect/>
          </a:stretch>
        </p:blipFill>
        <p:spPr>
          <a:xfrm>
            <a:off x="457200" y="228600"/>
            <a:ext cx="3591791" cy="4648200"/>
          </a:xfrm>
          <a:prstGeom prst="rect">
            <a:avLst/>
          </a:prstGeom>
        </p:spPr>
      </p:pic>
      <p:pic>
        <p:nvPicPr>
          <p:cNvPr id="3" name="Picture 2" descr="img004.jpg"/>
          <p:cNvPicPr>
            <a:picLocks noChangeAspect="1"/>
          </p:cNvPicPr>
          <p:nvPr/>
        </p:nvPicPr>
        <p:blipFill>
          <a:blip r:embed="rId3" cstate="print"/>
          <a:stretch>
            <a:fillRect/>
          </a:stretch>
        </p:blipFill>
        <p:spPr>
          <a:xfrm>
            <a:off x="4419600" y="1828800"/>
            <a:ext cx="3532910" cy="457200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ctr">
              <a:buNone/>
            </a:pPr>
            <a:endParaRPr lang="en-US" sz="5400" dirty="0">
              <a:solidFill>
                <a:schemeClr val="tx1">
                  <a:lumMod val="65000"/>
                  <a:lumOff val="35000"/>
                </a:schemeClr>
              </a:solidFill>
            </a:endParaRPr>
          </a:p>
          <a:p>
            <a:pPr algn="ctr">
              <a:buNone/>
            </a:pPr>
            <a:r>
              <a:rPr lang="en-US" sz="5400" dirty="0">
                <a:solidFill>
                  <a:schemeClr val="tx1">
                    <a:lumMod val="65000"/>
                    <a:lumOff val="35000"/>
                  </a:schemeClr>
                </a:solidFill>
              </a:rPr>
              <a:t>What is a Group Sales Professional?</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5.jpg"/>
          <p:cNvPicPr>
            <a:picLocks noChangeAspect="1"/>
          </p:cNvPicPr>
          <p:nvPr/>
        </p:nvPicPr>
        <p:blipFill>
          <a:blip r:embed="rId2" cstate="print"/>
          <a:stretch>
            <a:fillRect/>
          </a:stretch>
        </p:blipFill>
        <p:spPr>
          <a:xfrm>
            <a:off x="381000" y="152400"/>
            <a:ext cx="3709555" cy="4800600"/>
          </a:xfrm>
          <a:prstGeom prst="rect">
            <a:avLst/>
          </a:prstGeom>
        </p:spPr>
      </p:pic>
      <p:pic>
        <p:nvPicPr>
          <p:cNvPr id="3" name="Picture 2" descr="img006.jpg"/>
          <p:cNvPicPr>
            <a:picLocks noChangeAspect="1"/>
          </p:cNvPicPr>
          <p:nvPr/>
        </p:nvPicPr>
        <p:blipFill>
          <a:blip r:embed="rId3" cstate="print"/>
          <a:stretch>
            <a:fillRect/>
          </a:stretch>
        </p:blipFill>
        <p:spPr>
          <a:xfrm>
            <a:off x="4267200" y="1371600"/>
            <a:ext cx="3709555" cy="4800600"/>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7.jpg"/>
          <p:cNvPicPr>
            <a:picLocks noChangeAspect="1"/>
          </p:cNvPicPr>
          <p:nvPr/>
        </p:nvPicPr>
        <p:blipFill>
          <a:blip r:embed="rId2" cstate="print"/>
          <a:stretch>
            <a:fillRect/>
          </a:stretch>
        </p:blipFill>
        <p:spPr>
          <a:xfrm>
            <a:off x="381000" y="228600"/>
            <a:ext cx="3768436" cy="4876800"/>
          </a:xfrm>
          <a:prstGeom prst="rect">
            <a:avLst/>
          </a:prstGeom>
        </p:spPr>
      </p:pic>
      <p:pic>
        <p:nvPicPr>
          <p:cNvPr id="3" name="Picture 2" descr="img008.jpg"/>
          <p:cNvPicPr>
            <a:picLocks noChangeAspect="1"/>
          </p:cNvPicPr>
          <p:nvPr/>
        </p:nvPicPr>
        <p:blipFill>
          <a:blip r:embed="rId3" cstate="print"/>
          <a:stretch>
            <a:fillRect/>
          </a:stretch>
        </p:blipFill>
        <p:spPr>
          <a:xfrm>
            <a:off x="4343400" y="2133599"/>
            <a:ext cx="3543300" cy="4585447"/>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10.jpg"/>
          <p:cNvPicPr>
            <a:picLocks noChangeAspect="1"/>
          </p:cNvPicPr>
          <p:nvPr/>
        </p:nvPicPr>
        <p:blipFill>
          <a:blip r:embed="rId2" cstate="print"/>
          <a:stretch>
            <a:fillRect/>
          </a:stretch>
        </p:blipFill>
        <p:spPr>
          <a:xfrm>
            <a:off x="304800" y="228600"/>
            <a:ext cx="3733800" cy="4831976"/>
          </a:xfrm>
          <a:prstGeom prst="rect">
            <a:avLst/>
          </a:prstGeom>
        </p:spPr>
      </p:pic>
      <p:pic>
        <p:nvPicPr>
          <p:cNvPr id="3" name="Picture 2" descr="img011.jpg"/>
          <p:cNvPicPr>
            <a:picLocks noChangeAspect="1"/>
          </p:cNvPicPr>
          <p:nvPr/>
        </p:nvPicPr>
        <p:blipFill>
          <a:blip r:embed="rId3" cstate="print"/>
          <a:stretch>
            <a:fillRect/>
          </a:stretch>
        </p:blipFill>
        <p:spPr>
          <a:xfrm>
            <a:off x="4253344" y="1752600"/>
            <a:ext cx="3827319" cy="4953000"/>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1">
                    <a:lumMod val="75000"/>
                    <a:lumOff val="25000"/>
                  </a:schemeClr>
                </a:solidFill>
              </a:rPr>
              <a:t>Familiarization</a:t>
            </a:r>
            <a:r>
              <a:rPr lang="en-US" sz="4800" b="1" dirty="0"/>
              <a:t> Tours</a:t>
            </a:r>
          </a:p>
        </p:txBody>
      </p:sp>
      <p:sp>
        <p:nvSpPr>
          <p:cNvPr id="4" name="TextBox 3"/>
          <p:cNvSpPr txBox="1"/>
          <p:nvPr/>
        </p:nvSpPr>
        <p:spPr>
          <a:xfrm>
            <a:off x="152400" y="4419600"/>
            <a:ext cx="8686800" cy="1200329"/>
          </a:xfrm>
          <a:prstGeom prst="rect">
            <a:avLst/>
          </a:prstGeom>
          <a:noFill/>
        </p:spPr>
        <p:txBody>
          <a:bodyPr wrap="square" rtlCol="0">
            <a:spAutoFit/>
          </a:bodyPr>
          <a:lstStyle/>
          <a:p>
            <a:pPr lvl="6" algn="ctr">
              <a:buNone/>
            </a:pPr>
            <a:r>
              <a:rPr lang="en-US" sz="7200" b="1" dirty="0">
                <a:solidFill>
                  <a:schemeClr val="tx1">
                    <a:lumMod val="75000"/>
                    <a:lumOff val="25000"/>
                  </a:schemeClr>
                </a:solidFill>
              </a:rPr>
              <a:t>FAM Tours</a:t>
            </a:r>
          </a:p>
        </p:txBody>
      </p:sp>
      <p:sp>
        <p:nvSpPr>
          <p:cNvPr id="8" name="TextBox 7"/>
          <p:cNvSpPr txBox="1"/>
          <p:nvPr/>
        </p:nvSpPr>
        <p:spPr>
          <a:xfrm>
            <a:off x="2514600" y="2362200"/>
            <a:ext cx="3523722" cy="523220"/>
          </a:xfrm>
          <a:prstGeom prst="rect">
            <a:avLst/>
          </a:prstGeom>
          <a:noFill/>
        </p:spPr>
        <p:txBody>
          <a:bodyPr wrap="none" rtlCol="0">
            <a:spAutoFit/>
          </a:bodyPr>
          <a:lstStyle/>
          <a:p>
            <a:r>
              <a:rPr lang="en-US" sz="2800" dirty="0">
                <a:solidFill>
                  <a:schemeClr val="tx1">
                    <a:lumMod val="85000"/>
                    <a:lumOff val="15000"/>
                  </a:schemeClr>
                </a:solidFill>
              </a:rPr>
              <a:t>Commonly know 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lumMod val="75000"/>
                    <a:lumOff val="25000"/>
                  </a:schemeClr>
                </a:solidFill>
              </a:rPr>
              <a:t>FAM Tours</a:t>
            </a:r>
          </a:p>
        </p:txBody>
      </p:sp>
      <p:sp>
        <p:nvSpPr>
          <p:cNvPr id="5" name="Content Placeholder 4"/>
          <p:cNvSpPr>
            <a:spLocks noGrp="1"/>
          </p:cNvSpPr>
          <p:nvPr>
            <p:ph sz="quarter" idx="1"/>
          </p:nvPr>
        </p:nvSpPr>
        <p:spPr/>
        <p:txBody>
          <a:bodyPr/>
          <a:lstStyle/>
          <a:p>
            <a:pPr algn="ctr"/>
            <a:r>
              <a:rPr lang="en-US" dirty="0">
                <a:solidFill>
                  <a:schemeClr val="tx1">
                    <a:lumMod val="75000"/>
                    <a:lumOff val="25000"/>
                  </a:schemeClr>
                </a:solidFill>
              </a:rPr>
              <a:t>Offered to Operators</a:t>
            </a:r>
          </a:p>
        </p:txBody>
      </p:sp>
      <p:sp>
        <p:nvSpPr>
          <p:cNvPr id="6" name="Content Placeholder 5"/>
          <p:cNvSpPr>
            <a:spLocks noGrp="1"/>
          </p:cNvSpPr>
          <p:nvPr>
            <p:ph sz="quarter" idx="2"/>
          </p:nvPr>
        </p:nvSpPr>
        <p:spPr/>
        <p:txBody>
          <a:bodyPr/>
          <a:lstStyle/>
          <a:p>
            <a:pPr algn="ctr"/>
            <a:r>
              <a:rPr lang="en-US" dirty="0">
                <a:solidFill>
                  <a:schemeClr val="tx1">
                    <a:lumMod val="75000"/>
                    <a:lumOff val="25000"/>
                  </a:schemeClr>
                </a:solidFill>
              </a:rPr>
              <a:t>Offered to Operators who bring Group Leaders</a:t>
            </a:r>
          </a:p>
        </p:txBody>
      </p:sp>
      <p:pic>
        <p:nvPicPr>
          <p:cNvPr id="7" name="Picture 6" descr="werner_home.jpg"/>
          <p:cNvPicPr>
            <a:picLocks noChangeAspect="1"/>
          </p:cNvPicPr>
          <p:nvPr/>
        </p:nvPicPr>
        <p:blipFill>
          <a:blip r:embed="rId2" cstate="print"/>
          <a:stretch>
            <a:fillRect/>
          </a:stretch>
        </p:blipFill>
        <p:spPr>
          <a:xfrm>
            <a:off x="457200" y="3124200"/>
            <a:ext cx="3493928" cy="2057400"/>
          </a:xfrm>
          <a:prstGeom prst="rect">
            <a:avLst/>
          </a:prstGeom>
        </p:spPr>
      </p:pic>
      <p:pic>
        <p:nvPicPr>
          <p:cNvPr id="11" name="Picture 10" descr="People Inside Bus.jpg"/>
          <p:cNvPicPr>
            <a:picLocks noChangeAspect="1"/>
          </p:cNvPicPr>
          <p:nvPr/>
        </p:nvPicPr>
        <p:blipFill>
          <a:blip r:embed="rId3" cstate="print"/>
          <a:stretch>
            <a:fillRect/>
          </a:stretch>
        </p:blipFill>
        <p:spPr>
          <a:xfrm>
            <a:off x="4800600" y="3048000"/>
            <a:ext cx="2800350" cy="2133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381000"/>
            <a:ext cx="6934200" cy="707886"/>
          </a:xfrm>
          <a:prstGeom prst="rect">
            <a:avLst/>
          </a:prstGeom>
          <a:noFill/>
        </p:spPr>
        <p:txBody>
          <a:bodyPr wrap="square" rtlCol="0">
            <a:spAutoFit/>
          </a:bodyPr>
          <a:lstStyle/>
          <a:p>
            <a:pPr algn="ctr"/>
            <a:r>
              <a:rPr lang="en-US" sz="4000" dirty="0">
                <a:solidFill>
                  <a:schemeClr val="tx1">
                    <a:lumMod val="75000"/>
                    <a:lumOff val="25000"/>
                  </a:schemeClr>
                </a:solidFill>
              </a:rPr>
              <a:t>Benefits of a FAM</a:t>
            </a:r>
          </a:p>
        </p:txBody>
      </p:sp>
      <p:graphicFrame>
        <p:nvGraphicFramePr>
          <p:cNvPr id="8" name="Diagram 7"/>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What do you sell on a FAM?</a:t>
            </a:r>
          </a:p>
        </p:txBody>
      </p:sp>
      <p:sp>
        <p:nvSpPr>
          <p:cNvPr id="4" name="Text Placeholder 3"/>
          <p:cNvSpPr>
            <a:spLocks noGrp="1"/>
          </p:cNvSpPr>
          <p:nvPr>
            <p:ph type="body" sz="half" idx="2"/>
          </p:nvPr>
        </p:nvSpPr>
        <p:spPr>
          <a:xfrm>
            <a:off x="6781800" y="304800"/>
            <a:ext cx="1768602" cy="4956048"/>
          </a:xfrm>
        </p:spPr>
        <p:txBody>
          <a:bodyPr>
            <a:normAutofit/>
          </a:bodyPr>
          <a:lstStyle/>
          <a:p>
            <a:pPr algn="ctr"/>
            <a:endParaRPr lang="en-US" sz="2400" dirty="0"/>
          </a:p>
          <a:p>
            <a:pPr algn="ctr"/>
            <a:r>
              <a:rPr lang="en-US" sz="2400" dirty="0">
                <a:solidFill>
                  <a:schemeClr val="tx1">
                    <a:lumMod val="65000"/>
                    <a:lumOff val="35000"/>
                  </a:schemeClr>
                </a:solidFill>
              </a:rPr>
              <a:t>1.Operator</a:t>
            </a:r>
          </a:p>
          <a:p>
            <a:pPr algn="ctr"/>
            <a:endParaRPr lang="en-US" sz="2400" dirty="0"/>
          </a:p>
          <a:p>
            <a:pPr algn="ctr"/>
            <a:endParaRPr lang="en-US" sz="2400" dirty="0"/>
          </a:p>
          <a:p>
            <a:pPr algn="ctr"/>
            <a:endParaRPr lang="en-US" sz="2400" dirty="0"/>
          </a:p>
          <a:p>
            <a:pPr algn="ctr"/>
            <a:r>
              <a:rPr lang="en-US" sz="2400" dirty="0">
                <a:solidFill>
                  <a:schemeClr val="tx1">
                    <a:lumMod val="65000"/>
                    <a:lumOff val="35000"/>
                  </a:schemeClr>
                </a:solidFill>
              </a:rPr>
              <a:t>2. Region</a:t>
            </a:r>
          </a:p>
          <a:p>
            <a:pPr algn="ctr"/>
            <a:endParaRPr lang="en-US" sz="2400" dirty="0"/>
          </a:p>
          <a:p>
            <a:pPr algn="ctr"/>
            <a:endParaRPr lang="en-US" sz="2400" dirty="0"/>
          </a:p>
          <a:p>
            <a:pPr algn="ctr"/>
            <a:endParaRPr lang="en-US" sz="2400" dirty="0"/>
          </a:p>
          <a:p>
            <a:pPr algn="ctr"/>
            <a:r>
              <a:rPr lang="en-US" sz="2400" dirty="0">
                <a:solidFill>
                  <a:schemeClr val="tx1">
                    <a:lumMod val="65000"/>
                    <a:lumOff val="35000"/>
                  </a:schemeClr>
                </a:solidFill>
              </a:rPr>
              <a:t>3. Your Property</a:t>
            </a:r>
          </a:p>
        </p:txBody>
      </p:sp>
      <p:sp>
        <p:nvSpPr>
          <p:cNvPr id="13" name="Picture Placeholder 12"/>
          <p:cNvSpPr>
            <a:spLocks noGrp="1"/>
          </p:cNvSpPr>
          <p:nvPr>
            <p:ph type="pic" idx="1"/>
          </p:nvPr>
        </p:nvSpPr>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animEffect transition="in" filter="blinds(horizontal)">
                                      <p:cBhvr>
                                        <p:cTn id="1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752600" y="1371600"/>
            <a:ext cx="7086600" cy="762000"/>
          </a:xfrm>
        </p:spPr>
        <p:txBody>
          <a:bodyPr>
            <a:normAutofit fontScale="90000"/>
          </a:bodyPr>
          <a:lstStyle/>
          <a:p>
            <a:r>
              <a:rPr lang="en-US" sz="4000" dirty="0">
                <a:solidFill>
                  <a:schemeClr val="tx1">
                    <a:lumMod val="75000"/>
                    <a:lumOff val="25000"/>
                  </a:schemeClr>
                </a:solidFill>
              </a:rPr>
              <a:t>the 3 P’s of a FAM</a:t>
            </a:r>
            <a:br>
              <a:rPr lang="en-US" sz="4000" dirty="0">
                <a:solidFill>
                  <a:schemeClr val="tx1">
                    <a:lumMod val="75000"/>
                    <a:lumOff val="25000"/>
                  </a:schemeClr>
                </a:solidFill>
              </a:rPr>
            </a:br>
            <a:r>
              <a:rPr lang="en-US" sz="4000" dirty="0">
                <a:solidFill>
                  <a:schemeClr val="tx1">
                    <a:lumMod val="75000"/>
                    <a:lumOff val="25000"/>
                  </a:schemeClr>
                </a:solidFill>
              </a:rPr>
              <a:t>             Sales  Presentation</a:t>
            </a:r>
          </a:p>
        </p:txBody>
      </p:sp>
      <p:sp>
        <p:nvSpPr>
          <p:cNvPr id="6" name="Subtitle 5"/>
          <p:cNvSpPr>
            <a:spLocks noGrp="1"/>
          </p:cNvSpPr>
          <p:nvPr>
            <p:ph type="subTitle" idx="1"/>
          </p:nvPr>
        </p:nvSpPr>
        <p:spPr>
          <a:xfrm>
            <a:off x="2667000" y="2895600"/>
            <a:ext cx="6172200" cy="1295400"/>
          </a:xfrm>
        </p:spPr>
        <p:txBody>
          <a:bodyPr>
            <a:normAutofit fontScale="40000" lnSpcReduction="20000"/>
          </a:bodyPr>
          <a:lstStyle/>
          <a:p>
            <a:r>
              <a:rPr lang="en-US" sz="9000" b="0" dirty="0">
                <a:solidFill>
                  <a:schemeClr val="tx1">
                    <a:lumMod val="75000"/>
                    <a:lumOff val="25000"/>
                  </a:schemeClr>
                </a:solidFill>
              </a:rPr>
              <a:t>Professional</a:t>
            </a:r>
          </a:p>
          <a:p>
            <a:r>
              <a:rPr lang="en-US" sz="4600" dirty="0">
                <a:solidFill>
                  <a:schemeClr val="tx1">
                    <a:lumMod val="75000"/>
                    <a:lumOff val="25000"/>
                  </a:schemeClr>
                </a:solidFill>
              </a:rPr>
              <a:t>    </a:t>
            </a:r>
          </a:p>
          <a:p>
            <a:r>
              <a:rPr lang="en-US" sz="4600" dirty="0"/>
              <a:t>              </a:t>
            </a:r>
            <a:endParaRPr lang="en-US" dirty="0"/>
          </a:p>
          <a:p>
            <a:endParaRPr lang="en-US" dirty="0"/>
          </a:p>
          <a:p>
            <a:endParaRPr lang="en-US" dirty="0"/>
          </a:p>
        </p:txBody>
      </p:sp>
      <p:sp>
        <p:nvSpPr>
          <p:cNvPr id="4" name="TextBox 3"/>
          <p:cNvSpPr txBox="1"/>
          <p:nvPr/>
        </p:nvSpPr>
        <p:spPr>
          <a:xfrm>
            <a:off x="3352800" y="3733800"/>
            <a:ext cx="3352800" cy="1200329"/>
          </a:xfrm>
          <a:prstGeom prst="rect">
            <a:avLst/>
          </a:prstGeom>
          <a:noFill/>
        </p:spPr>
        <p:txBody>
          <a:bodyPr wrap="square" rtlCol="0">
            <a:spAutoFit/>
          </a:bodyPr>
          <a:lstStyle/>
          <a:p>
            <a:r>
              <a:rPr lang="en-US" sz="3600" dirty="0">
                <a:solidFill>
                  <a:schemeClr val="tx1">
                    <a:lumMod val="75000"/>
                    <a:lumOff val="25000"/>
                  </a:schemeClr>
                </a:solidFill>
              </a:rPr>
              <a:t>Personal</a:t>
            </a:r>
            <a:r>
              <a:rPr lang="en-US" dirty="0">
                <a:solidFill>
                  <a:schemeClr val="tx1">
                    <a:lumMod val="75000"/>
                    <a:lumOff val="25000"/>
                  </a:schemeClr>
                </a:solidFill>
              </a:rPr>
              <a:t> </a:t>
            </a:r>
          </a:p>
          <a:p>
            <a:endParaRPr lang="en-US" dirty="0"/>
          </a:p>
          <a:p>
            <a:r>
              <a:rPr lang="en-US" dirty="0"/>
              <a:t>         </a:t>
            </a:r>
          </a:p>
        </p:txBody>
      </p:sp>
      <p:sp>
        <p:nvSpPr>
          <p:cNvPr id="8" name="TextBox 7"/>
          <p:cNvSpPr txBox="1"/>
          <p:nvPr/>
        </p:nvSpPr>
        <p:spPr>
          <a:xfrm>
            <a:off x="4191000" y="4648200"/>
            <a:ext cx="2209800" cy="646331"/>
          </a:xfrm>
          <a:prstGeom prst="rect">
            <a:avLst/>
          </a:prstGeom>
          <a:noFill/>
        </p:spPr>
        <p:txBody>
          <a:bodyPr wrap="square" rtlCol="0">
            <a:spAutoFit/>
          </a:bodyPr>
          <a:lstStyle/>
          <a:p>
            <a:r>
              <a:rPr lang="en-US" sz="3600" dirty="0">
                <a:solidFill>
                  <a:schemeClr val="tx1">
                    <a:lumMod val="75000"/>
                    <a:lumOff val="25000"/>
                  </a:schemeClr>
                </a:solidFill>
              </a:rPr>
              <a:t>Precise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14"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6">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21" dur="8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6">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28"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4">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35"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0"/>
            <a:ext cx="5181600" cy="7786747"/>
          </a:xfrm>
          <a:prstGeom prst="rect">
            <a:avLst/>
          </a:prstGeom>
          <a:noFill/>
        </p:spPr>
        <p:txBody>
          <a:bodyPr wrap="square" rtlCol="0">
            <a:spAutoFit/>
          </a:bodyPr>
          <a:lstStyle/>
          <a:p>
            <a:pPr>
              <a:buFont typeface="Arial" pitchFamily="34" charset="0"/>
              <a:buChar char="•"/>
            </a:pPr>
            <a:endParaRPr lang="en-US" dirty="0"/>
          </a:p>
          <a:p>
            <a:pPr>
              <a:buFont typeface="Arial" pitchFamily="34" charset="0"/>
              <a:buChar char="•"/>
            </a:pPr>
            <a:endParaRPr lang="en-US" dirty="0"/>
          </a:p>
          <a:p>
            <a:pPr>
              <a:buFont typeface="Arial" pitchFamily="34" charset="0"/>
              <a:buChar char="•"/>
            </a:pPr>
            <a:r>
              <a:rPr lang="en-US" sz="2000" dirty="0">
                <a:solidFill>
                  <a:schemeClr val="tx1">
                    <a:lumMod val="75000"/>
                    <a:lumOff val="25000"/>
                  </a:schemeClr>
                </a:solidFill>
              </a:rPr>
              <a:t>Great way to showcase your property and services.</a:t>
            </a:r>
          </a:p>
          <a:p>
            <a:pPr>
              <a:buFont typeface="Arial" pitchFamily="34" charset="0"/>
              <a:buChar char="•"/>
            </a:pPr>
            <a:endParaRPr lang="en-US" sz="2000" dirty="0">
              <a:solidFill>
                <a:schemeClr val="tx1">
                  <a:lumMod val="75000"/>
                  <a:lumOff val="25000"/>
                </a:schemeClr>
              </a:solidFill>
            </a:endParaRPr>
          </a:p>
          <a:p>
            <a:pPr>
              <a:buFont typeface="Arial" pitchFamily="34" charset="0"/>
              <a:buChar char="•"/>
            </a:pPr>
            <a:r>
              <a:rPr lang="en-US" sz="2000" dirty="0">
                <a:solidFill>
                  <a:schemeClr val="tx1">
                    <a:lumMod val="75000"/>
                    <a:lumOff val="25000"/>
                  </a:schemeClr>
                </a:solidFill>
              </a:rPr>
              <a:t>Services are usually provided at no or minimal cost.</a:t>
            </a:r>
          </a:p>
          <a:p>
            <a:pPr>
              <a:buFont typeface="Arial" pitchFamily="34" charset="0"/>
              <a:buChar char="•"/>
            </a:pPr>
            <a:endParaRPr lang="en-US" sz="2000" dirty="0">
              <a:solidFill>
                <a:schemeClr val="tx1">
                  <a:lumMod val="75000"/>
                  <a:lumOff val="25000"/>
                </a:schemeClr>
              </a:solidFill>
            </a:endParaRPr>
          </a:p>
          <a:p>
            <a:pPr>
              <a:buFont typeface="Arial" pitchFamily="34" charset="0"/>
              <a:buChar char="•"/>
            </a:pPr>
            <a:r>
              <a:rPr lang="en-US" sz="2000" dirty="0">
                <a:solidFill>
                  <a:schemeClr val="tx1">
                    <a:lumMod val="75000"/>
                    <a:lumOff val="25000"/>
                  </a:schemeClr>
                </a:solidFill>
              </a:rPr>
              <a:t>Don’t forget it is also about your destination too.</a:t>
            </a:r>
          </a:p>
          <a:p>
            <a:pPr>
              <a:buFont typeface="Arial" pitchFamily="34" charset="0"/>
              <a:buChar char="•"/>
            </a:pPr>
            <a:endParaRPr lang="en-US" sz="2000" dirty="0">
              <a:solidFill>
                <a:schemeClr val="tx1">
                  <a:lumMod val="75000"/>
                  <a:lumOff val="25000"/>
                </a:schemeClr>
              </a:solidFill>
            </a:endParaRPr>
          </a:p>
          <a:p>
            <a:pPr>
              <a:buFont typeface="Arial" pitchFamily="34" charset="0"/>
              <a:buChar char="•"/>
            </a:pPr>
            <a:r>
              <a:rPr lang="en-US" sz="2000" dirty="0">
                <a:solidFill>
                  <a:schemeClr val="tx1">
                    <a:lumMod val="75000"/>
                    <a:lumOff val="25000"/>
                  </a:schemeClr>
                </a:solidFill>
              </a:rPr>
              <a:t>Don’t “give away the whole farm”.  Each FAM stop should be about 20 minutes.</a:t>
            </a:r>
          </a:p>
          <a:p>
            <a:pPr>
              <a:buFont typeface="Arial" pitchFamily="34" charset="0"/>
              <a:buChar char="•"/>
            </a:pPr>
            <a:endParaRPr lang="en-US" sz="2000" dirty="0">
              <a:solidFill>
                <a:schemeClr val="tx1">
                  <a:lumMod val="75000"/>
                  <a:lumOff val="25000"/>
                </a:schemeClr>
              </a:solidFill>
            </a:endParaRPr>
          </a:p>
          <a:p>
            <a:pPr>
              <a:buFont typeface="Arial" pitchFamily="34" charset="0"/>
              <a:buChar char="•"/>
            </a:pPr>
            <a:r>
              <a:rPr lang="en-US" sz="2000" dirty="0">
                <a:solidFill>
                  <a:schemeClr val="tx1">
                    <a:lumMod val="75000"/>
                    <a:lumOff val="25000"/>
                  </a:schemeClr>
                </a:solidFill>
              </a:rPr>
              <a:t>Sell back to the operator who brought the group.</a:t>
            </a:r>
          </a:p>
          <a:p>
            <a:pPr>
              <a:buFont typeface="Arial" pitchFamily="34" charset="0"/>
              <a:buChar char="•"/>
            </a:pPr>
            <a:endParaRPr lang="en-US" sz="2000" dirty="0">
              <a:solidFill>
                <a:schemeClr val="tx1">
                  <a:lumMod val="75000"/>
                  <a:lumOff val="25000"/>
                </a:schemeClr>
              </a:solidFill>
            </a:endParaRPr>
          </a:p>
          <a:p>
            <a:pPr>
              <a:buFont typeface="Arial" pitchFamily="34" charset="0"/>
              <a:buChar char="•"/>
            </a:pPr>
            <a:r>
              <a:rPr lang="en-US" sz="2000" dirty="0">
                <a:solidFill>
                  <a:schemeClr val="tx1">
                    <a:lumMod val="75000"/>
                    <a:lumOff val="25000"/>
                  </a:schemeClr>
                </a:solidFill>
              </a:rPr>
              <a:t>Remember to follow up.</a:t>
            </a:r>
          </a:p>
          <a:p>
            <a:pPr>
              <a:buFont typeface="Arial" pitchFamily="34" charset="0"/>
              <a:buChar char="•"/>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838200"/>
            <a:ext cx="6705600" cy="646331"/>
          </a:xfrm>
          <a:prstGeom prst="rect">
            <a:avLst/>
          </a:prstGeom>
          <a:noFill/>
        </p:spPr>
        <p:txBody>
          <a:bodyPr wrap="square" rtlCol="0">
            <a:spAutoFit/>
          </a:bodyPr>
          <a:lstStyle/>
          <a:p>
            <a:pPr algn="ctr"/>
            <a:r>
              <a:rPr lang="en-US" sz="3600" dirty="0">
                <a:solidFill>
                  <a:schemeClr val="tx1">
                    <a:lumMod val="75000"/>
                    <a:lumOff val="25000"/>
                  </a:schemeClr>
                </a:solidFill>
              </a:rPr>
              <a:t>Playing Well With Others</a:t>
            </a:r>
          </a:p>
        </p:txBody>
      </p:sp>
      <p:pic>
        <p:nvPicPr>
          <p:cNvPr id="6" name="Picture 5" descr="cinderella_castle-763938.jpg"/>
          <p:cNvPicPr>
            <a:picLocks noChangeAspect="1"/>
          </p:cNvPicPr>
          <p:nvPr/>
        </p:nvPicPr>
        <p:blipFill>
          <a:blip r:embed="rId2" cstate="print"/>
          <a:stretch>
            <a:fillRect/>
          </a:stretch>
        </p:blipFill>
        <p:spPr>
          <a:xfrm>
            <a:off x="1371600" y="1828800"/>
            <a:ext cx="3048000" cy="4232061"/>
          </a:xfrm>
          <a:prstGeom prst="rect">
            <a:avLst/>
          </a:prstGeom>
        </p:spPr>
      </p:pic>
      <p:pic>
        <p:nvPicPr>
          <p:cNvPr id="7" name="Picture 6" descr="Mickey.bmp"/>
          <p:cNvPicPr>
            <a:picLocks noChangeAspect="1"/>
          </p:cNvPicPr>
          <p:nvPr/>
        </p:nvPicPr>
        <p:blipFill>
          <a:blip r:embed="rId3" cstate="print"/>
          <a:stretch>
            <a:fillRect/>
          </a:stretch>
        </p:blipFill>
        <p:spPr>
          <a:xfrm>
            <a:off x="5029200" y="2438400"/>
            <a:ext cx="2577582" cy="2971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800" decel="100000"/>
                                        <p:tgtEl>
                                          <p:spTgt spid="7"/>
                                        </p:tgtEl>
                                      </p:cBhvr>
                                    </p:animEffect>
                                    <p:anim calcmode="lin" valueType="num">
                                      <p:cBhvr>
                                        <p:cTn id="16" dur="800" decel="100000" fill="hold"/>
                                        <p:tgtEl>
                                          <p:spTgt spid="7"/>
                                        </p:tgtEl>
                                        <p:attrNameLst>
                                          <p:attrName>style.rotation</p:attrName>
                                        </p:attrNameLst>
                                      </p:cBhvr>
                                      <p:tavLst>
                                        <p:tav tm="0">
                                          <p:val>
                                            <p:fltVal val="-90"/>
                                          </p:val>
                                        </p:tav>
                                        <p:tav tm="100000">
                                          <p:val>
                                            <p:fltVal val="0"/>
                                          </p:val>
                                        </p:tav>
                                      </p:tavLst>
                                    </p:anim>
                                    <p:anim calcmode="lin" valueType="num">
                                      <p:cBhvr>
                                        <p:cTn id="17" dur="800" decel="100000" fill="hold"/>
                                        <p:tgtEl>
                                          <p:spTgt spid="7"/>
                                        </p:tgtEl>
                                        <p:attrNameLst>
                                          <p:attrName>ppt_x</p:attrName>
                                        </p:attrNameLst>
                                      </p:cBhvr>
                                      <p:tavLst>
                                        <p:tav tm="0">
                                          <p:val>
                                            <p:strVal val="#ppt_x+0.4"/>
                                          </p:val>
                                        </p:tav>
                                        <p:tav tm="100000">
                                          <p:val>
                                            <p:strVal val="#ppt_x-0.05"/>
                                          </p:val>
                                        </p:tav>
                                      </p:tavLst>
                                    </p:anim>
                                    <p:anim calcmode="lin" valueType="num">
                                      <p:cBhvr>
                                        <p:cTn id="18" dur="800" decel="100000" fill="hold"/>
                                        <p:tgtEl>
                                          <p:spTgt spid="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457200" y="381000"/>
          <a:ext cx="7467600"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BB1163BB-D3F2-4C18-ADB4-5D41677E0B4A}"/>
                                            </p:graphicEl>
                                          </p:spTgt>
                                        </p:tgtEl>
                                        <p:attrNameLst>
                                          <p:attrName>style.visibility</p:attrName>
                                        </p:attrNameLst>
                                      </p:cBhvr>
                                      <p:to>
                                        <p:strVal val="visible"/>
                                      </p:to>
                                    </p:set>
                                    <p:animEffect transition="in" filter="fade">
                                      <p:cBhvr>
                                        <p:cTn id="7" dur="2000"/>
                                        <p:tgtEl>
                                          <p:spTgt spid="6">
                                            <p:graphicEl>
                                              <a:dgm id="{BB1163BB-D3F2-4C18-ADB4-5D41677E0B4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A5D4A85F-7DDA-430D-9567-A95A396E7937}"/>
                                            </p:graphicEl>
                                          </p:spTgt>
                                        </p:tgtEl>
                                        <p:attrNameLst>
                                          <p:attrName>style.visibility</p:attrName>
                                        </p:attrNameLst>
                                      </p:cBhvr>
                                      <p:to>
                                        <p:strVal val="visible"/>
                                      </p:to>
                                    </p:set>
                                    <p:animEffect transition="in" filter="fade">
                                      <p:cBhvr>
                                        <p:cTn id="12" dur="2000"/>
                                        <p:tgtEl>
                                          <p:spTgt spid="6">
                                            <p:graphicEl>
                                              <a:dgm id="{A5D4A85F-7DDA-430D-9567-A95A396E793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33122A2E-FADD-4F82-A083-4606715EBA37}"/>
                                            </p:graphicEl>
                                          </p:spTgt>
                                        </p:tgtEl>
                                        <p:attrNameLst>
                                          <p:attrName>style.visibility</p:attrName>
                                        </p:attrNameLst>
                                      </p:cBhvr>
                                      <p:to>
                                        <p:strVal val="visible"/>
                                      </p:to>
                                    </p:set>
                                    <p:animEffect transition="in" filter="fade">
                                      <p:cBhvr>
                                        <p:cTn id="17" dur="2000"/>
                                        <p:tgtEl>
                                          <p:spTgt spid="6">
                                            <p:graphicEl>
                                              <a:dgm id="{33122A2E-FADD-4F82-A083-4606715EBA3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D4A5749A-04FB-4F34-B6F3-06586F4BB225}"/>
                                            </p:graphicEl>
                                          </p:spTgt>
                                        </p:tgtEl>
                                        <p:attrNameLst>
                                          <p:attrName>style.visibility</p:attrName>
                                        </p:attrNameLst>
                                      </p:cBhvr>
                                      <p:to>
                                        <p:strVal val="visible"/>
                                      </p:to>
                                    </p:set>
                                    <p:animEffect transition="in" filter="fade">
                                      <p:cBhvr>
                                        <p:cTn id="22" dur="2000"/>
                                        <p:tgtEl>
                                          <p:spTgt spid="6">
                                            <p:graphicEl>
                                              <a:dgm id="{D4A5749A-04FB-4F34-B6F3-06586F4BB22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48F8632A-846F-43E2-8072-3D27F8E87AF1}"/>
                                            </p:graphicEl>
                                          </p:spTgt>
                                        </p:tgtEl>
                                        <p:attrNameLst>
                                          <p:attrName>style.visibility</p:attrName>
                                        </p:attrNameLst>
                                      </p:cBhvr>
                                      <p:to>
                                        <p:strVal val="visible"/>
                                      </p:to>
                                    </p:set>
                                    <p:animEffect transition="in" filter="fade">
                                      <p:cBhvr>
                                        <p:cTn id="27" dur="2000"/>
                                        <p:tgtEl>
                                          <p:spTgt spid="6">
                                            <p:graphicEl>
                                              <a:dgm id="{48F8632A-846F-43E2-8072-3D27F8E87AF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E0D81445-54F3-432A-B89C-BAA02389296C}"/>
                                            </p:graphicEl>
                                          </p:spTgt>
                                        </p:tgtEl>
                                        <p:attrNameLst>
                                          <p:attrName>style.visibility</p:attrName>
                                        </p:attrNameLst>
                                      </p:cBhvr>
                                      <p:to>
                                        <p:strVal val="visible"/>
                                      </p:to>
                                    </p:set>
                                    <p:animEffect transition="in" filter="fade">
                                      <p:cBhvr>
                                        <p:cTn id="32" dur="2000"/>
                                        <p:tgtEl>
                                          <p:spTgt spid="6">
                                            <p:graphicEl>
                                              <a:dgm id="{E0D81445-54F3-432A-B89C-BAA02389296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BF9BDE24-1031-45CE-831F-96DA3C6958AE}"/>
                                            </p:graphicEl>
                                          </p:spTgt>
                                        </p:tgtEl>
                                        <p:attrNameLst>
                                          <p:attrName>style.visibility</p:attrName>
                                        </p:attrNameLst>
                                      </p:cBhvr>
                                      <p:to>
                                        <p:strVal val="visible"/>
                                      </p:to>
                                    </p:set>
                                    <p:animEffect transition="in" filter="fade">
                                      <p:cBhvr>
                                        <p:cTn id="37" dur="2000"/>
                                        <p:tgtEl>
                                          <p:spTgt spid="6">
                                            <p:graphicEl>
                                              <a:dgm id="{BF9BDE24-1031-45CE-831F-96DA3C6958A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0DFF3ED9-E0B8-4B80-ADB4-41AA6D17669C}"/>
                                            </p:graphicEl>
                                          </p:spTgt>
                                        </p:tgtEl>
                                        <p:attrNameLst>
                                          <p:attrName>style.visibility</p:attrName>
                                        </p:attrNameLst>
                                      </p:cBhvr>
                                      <p:to>
                                        <p:strVal val="visible"/>
                                      </p:to>
                                    </p:set>
                                    <p:animEffect transition="in" filter="fade">
                                      <p:cBhvr>
                                        <p:cTn id="42" dur="2000"/>
                                        <p:tgtEl>
                                          <p:spTgt spid="6">
                                            <p:graphicEl>
                                              <a:dgm id="{0DFF3ED9-E0B8-4B80-ADB4-41AA6D1766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 descr="Branson Logo.gif"/>
          <p:cNvPicPr>
            <a:picLocks noChangeAspect="1"/>
          </p:cNvPicPr>
          <p:nvPr/>
        </p:nvPicPr>
        <p:blipFill>
          <a:blip r:embed="rId2" cstate="print"/>
          <a:stretch>
            <a:fillRect/>
          </a:stretch>
        </p:blipFill>
        <p:spPr>
          <a:xfrm>
            <a:off x="914400" y="1143000"/>
            <a:ext cx="2715039" cy="1676400"/>
          </a:xfrm>
          <a:prstGeom prst="rect">
            <a:avLst/>
          </a:prstGeom>
        </p:spPr>
      </p:pic>
      <p:pic>
        <p:nvPicPr>
          <p:cNvPr id="4" name="Picture 3" descr="Smoky Mountains.jpg"/>
          <p:cNvPicPr>
            <a:picLocks noChangeAspect="1"/>
          </p:cNvPicPr>
          <p:nvPr/>
        </p:nvPicPr>
        <p:blipFill>
          <a:blip r:embed="rId3" cstate="print"/>
          <a:stretch>
            <a:fillRect/>
          </a:stretch>
        </p:blipFill>
        <p:spPr>
          <a:xfrm>
            <a:off x="4876800" y="1905000"/>
            <a:ext cx="3505200" cy="2332743"/>
          </a:xfrm>
          <a:prstGeom prst="rect">
            <a:avLst/>
          </a:prstGeom>
        </p:spPr>
      </p:pic>
      <p:pic>
        <p:nvPicPr>
          <p:cNvPr id="5" name="Picture 4" descr="Pigeon Forge Logo.gif"/>
          <p:cNvPicPr>
            <a:picLocks noChangeAspect="1"/>
          </p:cNvPicPr>
          <p:nvPr/>
        </p:nvPicPr>
        <p:blipFill>
          <a:blip r:embed="rId4" cstate="print"/>
          <a:stretch>
            <a:fillRect/>
          </a:stretch>
        </p:blipFill>
        <p:spPr>
          <a:xfrm>
            <a:off x="4876800" y="1447800"/>
            <a:ext cx="1563624" cy="1371600"/>
          </a:xfrm>
          <a:prstGeom prst="rect">
            <a:avLst/>
          </a:prstGeom>
        </p:spPr>
      </p:pic>
      <p:pic>
        <p:nvPicPr>
          <p:cNvPr id="6" name="Picture 5" descr="Amish Buggy.jpg"/>
          <p:cNvPicPr>
            <a:picLocks noChangeAspect="1"/>
          </p:cNvPicPr>
          <p:nvPr/>
        </p:nvPicPr>
        <p:blipFill>
          <a:blip r:embed="rId5" cstate="print"/>
          <a:stretch>
            <a:fillRect/>
          </a:stretch>
        </p:blipFill>
        <p:spPr>
          <a:xfrm>
            <a:off x="1524000" y="3657600"/>
            <a:ext cx="3440828" cy="2286000"/>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28600"/>
            <a:ext cx="6324600" cy="2308324"/>
          </a:xfrm>
          <a:prstGeom prst="rect">
            <a:avLst/>
          </a:prstGeom>
          <a:noFill/>
        </p:spPr>
        <p:txBody>
          <a:bodyPr wrap="square" rtlCol="0">
            <a:spAutoFit/>
          </a:bodyPr>
          <a:lstStyle/>
          <a:p>
            <a:r>
              <a:rPr lang="en-US" dirty="0">
                <a:solidFill>
                  <a:schemeClr val="tx1">
                    <a:lumMod val="85000"/>
                    <a:lumOff val="15000"/>
                  </a:schemeClr>
                </a:solidFill>
              </a:rPr>
              <a:t>Attractions:</a:t>
            </a:r>
          </a:p>
          <a:p>
            <a:r>
              <a:rPr lang="en-US" dirty="0">
                <a:solidFill>
                  <a:schemeClr val="tx1">
                    <a:lumMod val="85000"/>
                    <a:lumOff val="15000"/>
                  </a:schemeClr>
                </a:solidFill>
              </a:rPr>
              <a:t>	Do hoteliers and restaurants near you know 	what you have to offer?</a:t>
            </a:r>
          </a:p>
          <a:p>
            <a:endParaRPr lang="en-US" dirty="0">
              <a:solidFill>
                <a:schemeClr val="tx1">
                  <a:lumMod val="85000"/>
                  <a:lumOff val="15000"/>
                </a:schemeClr>
              </a:solidFill>
            </a:endParaRPr>
          </a:p>
          <a:p>
            <a:r>
              <a:rPr lang="en-US" dirty="0">
                <a:solidFill>
                  <a:schemeClr val="tx1">
                    <a:lumMod val="85000"/>
                    <a:lumOff val="15000"/>
                  </a:schemeClr>
                </a:solidFill>
              </a:rPr>
              <a:t>	Share your special events.</a:t>
            </a:r>
          </a:p>
          <a:p>
            <a:endParaRPr lang="en-US" dirty="0">
              <a:solidFill>
                <a:schemeClr val="tx1">
                  <a:lumMod val="85000"/>
                  <a:lumOff val="15000"/>
                </a:schemeClr>
              </a:solidFill>
            </a:endParaRPr>
          </a:p>
          <a:p>
            <a:r>
              <a:rPr lang="en-US" dirty="0">
                <a:solidFill>
                  <a:schemeClr val="tx1">
                    <a:lumMod val="85000"/>
                    <a:lumOff val="15000"/>
                  </a:schemeClr>
                </a:solidFill>
              </a:rPr>
              <a:t>	Invite others to experience what your property 	offers (even competitors).</a:t>
            </a:r>
          </a:p>
        </p:txBody>
      </p:sp>
      <p:sp>
        <p:nvSpPr>
          <p:cNvPr id="5" name="TextBox 4"/>
          <p:cNvSpPr txBox="1"/>
          <p:nvPr/>
        </p:nvSpPr>
        <p:spPr>
          <a:xfrm>
            <a:off x="1981200" y="2743200"/>
            <a:ext cx="6172200" cy="2031325"/>
          </a:xfrm>
          <a:prstGeom prst="rect">
            <a:avLst/>
          </a:prstGeom>
          <a:noFill/>
        </p:spPr>
        <p:txBody>
          <a:bodyPr wrap="square" rtlCol="0">
            <a:spAutoFit/>
          </a:bodyPr>
          <a:lstStyle/>
          <a:p>
            <a:r>
              <a:rPr lang="en-US" dirty="0">
                <a:solidFill>
                  <a:schemeClr val="tx1">
                    <a:lumMod val="85000"/>
                    <a:lumOff val="15000"/>
                  </a:schemeClr>
                </a:solidFill>
              </a:rPr>
              <a:t>Restaurants</a:t>
            </a:r>
            <a:r>
              <a:rPr lang="en-US" dirty="0"/>
              <a:t>:</a:t>
            </a:r>
          </a:p>
          <a:p>
            <a:r>
              <a:rPr lang="en-US" dirty="0"/>
              <a:t>	</a:t>
            </a:r>
            <a:r>
              <a:rPr lang="en-US" dirty="0">
                <a:solidFill>
                  <a:schemeClr val="tx1">
                    <a:lumMod val="85000"/>
                    <a:lumOff val="15000"/>
                  </a:schemeClr>
                </a:solidFill>
              </a:rPr>
              <a:t>Do Hoteliers and attractions near you know 	what you have to offer?</a:t>
            </a:r>
          </a:p>
          <a:p>
            <a:endParaRPr lang="en-US" dirty="0">
              <a:solidFill>
                <a:schemeClr val="tx1">
                  <a:lumMod val="85000"/>
                  <a:lumOff val="15000"/>
                </a:schemeClr>
              </a:solidFill>
            </a:endParaRPr>
          </a:p>
          <a:p>
            <a:r>
              <a:rPr lang="en-US" dirty="0">
                <a:solidFill>
                  <a:schemeClr val="tx1">
                    <a:lumMod val="85000"/>
                    <a:lumOff val="15000"/>
                  </a:schemeClr>
                </a:solidFill>
              </a:rPr>
              <a:t>	Do you have special culinary packages?</a:t>
            </a:r>
          </a:p>
          <a:p>
            <a:endParaRPr lang="en-US" dirty="0">
              <a:solidFill>
                <a:schemeClr val="tx1">
                  <a:lumMod val="85000"/>
                  <a:lumOff val="15000"/>
                </a:schemeClr>
              </a:solidFill>
            </a:endParaRPr>
          </a:p>
          <a:p>
            <a:r>
              <a:rPr lang="en-US" dirty="0">
                <a:solidFill>
                  <a:schemeClr val="tx1">
                    <a:lumMod val="85000"/>
                    <a:lumOff val="15000"/>
                  </a:schemeClr>
                </a:solidFill>
              </a:rPr>
              <a:t>	Do you provide offsite services?</a:t>
            </a:r>
          </a:p>
        </p:txBody>
      </p:sp>
      <p:sp>
        <p:nvSpPr>
          <p:cNvPr id="6" name="TextBox 5"/>
          <p:cNvSpPr txBox="1"/>
          <p:nvPr/>
        </p:nvSpPr>
        <p:spPr>
          <a:xfrm>
            <a:off x="2133600" y="5029200"/>
            <a:ext cx="6248400" cy="1477328"/>
          </a:xfrm>
          <a:prstGeom prst="rect">
            <a:avLst/>
          </a:prstGeom>
          <a:noFill/>
        </p:spPr>
        <p:txBody>
          <a:bodyPr wrap="square" rtlCol="0">
            <a:spAutoFit/>
          </a:bodyPr>
          <a:lstStyle/>
          <a:p>
            <a:r>
              <a:rPr lang="en-US" dirty="0">
                <a:solidFill>
                  <a:schemeClr val="tx1">
                    <a:lumMod val="85000"/>
                    <a:lumOff val="15000"/>
                  </a:schemeClr>
                </a:solidFill>
              </a:rPr>
              <a:t>Hotels:</a:t>
            </a:r>
          </a:p>
          <a:p>
            <a:r>
              <a:rPr lang="en-US" dirty="0">
                <a:solidFill>
                  <a:schemeClr val="tx1">
                    <a:lumMod val="85000"/>
                    <a:lumOff val="15000"/>
                  </a:schemeClr>
                </a:solidFill>
              </a:rPr>
              <a:t>	Do restaurants and attractions near you know 	what you have to offer?</a:t>
            </a:r>
          </a:p>
          <a:p>
            <a:endParaRPr lang="en-US" dirty="0">
              <a:solidFill>
                <a:schemeClr val="tx1">
                  <a:lumMod val="85000"/>
                  <a:lumOff val="15000"/>
                </a:schemeClr>
              </a:solidFill>
            </a:endParaRPr>
          </a:p>
          <a:p>
            <a:r>
              <a:rPr lang="en-US" dirty="0">
                <a:solidFill>
                  <a:schemeClr val="tx1">
                    <a:lumMod val="85000"/>
                    <a:lumOff val="15000"/>
                  </a:schemeClr>
                </a:solidFill>
              </a:rPr>
              <a:t>	Do you offer special entities no one else does?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7400" y="457200"/>
            <a:ext cx="6172200" cy="3970318"/>
          </a:xfrm>
          <a:prstGeom prst="rect">
            <a:avLst/>
          </a:prstGeom>
          <a:noFill/>
        </p:spPr>
        <p:txBody>
          <a:bodyPr wrap="square" rtlCol="0">
            <a:spAutoFit/>
          </a:bodyPr>
          <a:lstStyle/>
          <a:p>
            <a:r>
              <a:rPr lang="en-US" dirty="0">
                <a:solidFill>
                  <a:schemeClr val="tx1">
                    <a:lumMod val="75000"/>
                    <a:lumOff val="25000"/>
                  </a:schemeClr>
                </a:solidFill>
              </a:rPr>
              <a:t>Does your DMO know you?</a:t>
            </a:r>
          </a:p>
          <a:p>
            <a:endParaRPr lang="en-US" dirty="0">
              <a:solidFill>
                <a:schemeClr val="tx1">
                  <a:lumMod val="75000"/>
                  <a:lumOff val="25000"/>
                </a:schemeClr>
              </a:solidFill>
            </a:endParaRPr>
          </a:p>
          <a:p>
            <a:r>
              <a:rPr lang="en-US" dirty="0">
                <a:solidFill>
                  <a:schemeClr val="tx1">
                    <a:lumMod val="75000"/>
                    <a:lumOff val="25000"/>
                  </a:schemeClr>
                </a:solidFill>
              </a:rPr>
              <a:t>Are you providing them with all your valuable info?</a:t>
            </a:r>
          </a:p>
          <a:p>
            <a:r>
              <a:rPr lang="en-US" dirty="0">
                <a:solidFill>
                  <a:schemeClr val="tx1">
                    <a:lumMod val="75000"/>
                    <a:lumOff val="25000"/>
                  </a:schemeClr>
                </a:solidFill>
              </a:rPr>
              <a:t>	This info is put to work to help bring marketing 	dollars into your area.</a:t>
            </a:r>
          </a:p>
          <a:p>
            <a:r>
              <a:rPr lang="en-US" dirty="0">
                <a:solidFill>
                  <a:schemeClr val="tx1">
                    <a:lumMod val="75000"/>
                    <a:lumOff val="25000"/>
                  </a:schemeClr>
                </a:solidFill>
              </a:rPr>
              <a:t>	</a:t>
            </a:r>
          </a:p>
          <a:p>
            <a:r>
              <a:rPr lang="en-US" dirty="0">
                <a:solidFill>
                  <a:schemeClr val="tx1">
                    <a:lumMod val="75000"/>
                    <a:lumOff val="25000"/>
                  </a:schemeClr>
                </a:solidFill>
              </a:rPr>
              <a:t>	All names are kept in confidence – only 	numbers are shared.</a:t>
            </a:r>
          </a:p>
          <a:p>
            <a:endParaRPr lang="en-US" dirty="0">
              <a:solidFill>
                <a:schemeClr val="tx1">
                  <a:lumMod val="75000"/>
                  <a:lumOff val="25000"/>
                </a:schemeClr>
              </a:solidFill>
            </a:endParaRPr>
          </a:p>
          <a:p>
            <a:r>
              <a:rPr lang="en-US" dirty="0">
                <a:solidFill>
                  <a:schemeClr val="tx1">
                    <a:lumMod val="75000"/>
                    <a:lumOff val="25000"/>
                  </a:schemeClr>
                </a:solidFill>
              </a:rPr>
              <a:t>Are you letting them know when you hired someone new or you move on?</a:t>
            </a:r>
          </a:p>
          <a:p>
            <a:endParaRPr lang="en-US" dirty="0"/>
          </a:p>
          <a:p>
            <a:endParaRPr lang="en-US" dirty="0"/>
          </a:p>
          <a:p>
            <a:endParaRPr lang="en-US" dirty="0"/>
          </a:p>
        </p:txBody>
      </p:sp>
      <p:pic>
        <p:nvPicPr>
          <p:cNvPr id="7" name="Picture 6" descr="Travel Cartoon.png"/>
          <p:cNvPicPr>
            <a:picLocks noChangeAspect="1"/>
          </p:cNvPicPr>
          <p:nvPr/>
        </p:nvPicPr>
        <p:blipFill>
          <a:blip r:embed="rId3" cstate="print"/>
          <a:stretch>
            <a:fillRect/>
          </a:stretch>
        </p:blipFill>
        <p:spPr>
          <a:xfrm>
            <a:off x="4572000" y="3429000"/>
            <a:ext cx="3124200" cy="3124200"/>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381000"/>
            <a:ext cx="5791200" cy="461665"/>
          </a:xfrm>
          <a:prstGeom prst="rect">
            <a:avLst/>
          </a:prstGeom>
          <a:noFill/>
        </p:spPr>
        <p:txBody>
          <a:bodyPr wrap="square" rtlCol="0">
            <a:spAutoFit/>
          </a:bodyPr>
          <a:lstStyle/>
          <a:p>
            <a:r>
              <a:rPr lang="en-US" sz="2000" dirty="0">
                <a:solidFill>
                  <a:schemeClr val="tx1">
                    <a:lumMod val="75000"/>
                    <a:lumOff val="25000"/>
                  </a:schemeClr>
                </a:solidFill>
              </a:rPr>
              <a:t>DMO’s are your greatest partner</a:t>
            </a:r>
            <a:r>
              <a:rPr lang="en-US" sz="2400" dirty="0">
                <a:solidFill>
                  <a:schemeClr val="tx1">
                    <a:lumMod val="75000"/>
                    <a:lumOff val="25000"/>
                  </a:schemeClr>
                </a:solidFill>
              </a:rPr>
              <a:t>.</a:t>
            </a:r>
          </a:p>
        </p:txBody>
      </p:sp>
      <p:sp>
        <p:nvSpPr>
          <p:cNvPr id="7" name="TextBox 6"/>
          <p:cNvSpPr txBox="1"/>
          <p:nvPr/>
        </p:nvSpPr>
        <p:spPr>
          <a:xfrm>
            <a:off x="838200" y="1066800"/>
            <a:ext cx="6477000" cy="400110"/>
          </a:xfrm>
          <a:prstGeom prst="rect">
            <a:avLst/>
          </a:prstGeom>
          <a:noFill/>
        </p:spPr>
        <p:txBody>
          <a:bodyPr wrap="square" rtlCol="0">
            <a:spAutoFit/>
          </a:bodyPr>
          <a:lstStyle/>
          <a:p>
            <a:r>
              <a:rPr lang="en-US" sz="2000" dirty="0">
                <a:solidFill>
                  <a:schemeClr val="tx1">
                    <a:lumMod val="75000"/>
                    <a:lumOff val="25000"/>
                  </a:schemeClr>
                </a:solidFill>
              </a:rPr>
              <a:t>DMO’s can help you stretch your marketing dollars</a:t>
            </a:r>
            <a:r>
              <a:rPr lang="en-US" sz="2000" dirty="0"/>
              <a:t>.</a:t>
            </a:r>
          </a:p>
        </p:txBody>
      </p:sp>
      <p:sp>
        <p:nvSpPr>
          <p:cNvPr id="9" name="TextBox 8"/>
          <p:cNvSpPr txBox="1"/>
          <p:nvPr/>
        </p:nvSpPr>
        <p:spPr>
          <a:xfrm>
            <a:off x="1066800" y="1676400"/>
            <a:ext cx="5867400" cy="400110"/>
          </a:xfrm>
          <a:prstGeom prst="rect">
            <a:avLst/>
          </a:prstGeom>
          <a:noFill/>
        </p:spPr>
        <p:txBody>
          <a:bodyPr wrap="square" rtlCol="0">
            <a:spAutoFit/>
          </a:bodyPr>
          <a:lstStyle/>
          <a:p>
            <a:r>
              <a:rPr lang="en-US" sz="2000" dirty="0">
                <a:solidFill>
                  <a:schemeClr val="tx1">
                    <a:lumMod val="75000"/>
                    <a:lumOff val="25000"/>
                  </a:schemeClr>
                </a:solidFill>
              </a:rPr>
              <a:t>DMO’s offer great networking opportunities.</a:t>
            </a:r>
          </a:p>
        </p:txBody>
      </p:sp>
      <p:sp>
        <p:nvSpPr>
          <p:cNvPr id="10" name="TextBox 9"/>
          <p:cNvSpPr txBox="1"/>
          <p:nvPr/>
        </p:nvSpPr>
        <p:spPr>
          <a:xfrm>
            <a:off x="1295400" y="2286000"/>
            <a:ext cx="4648200" cy="400110"/>
          </a:xfrm>
          <a:prstGeom prst="rect">
            <a:avLst/>
          </a:prstGeom>
          <a:noFill/>
        </p:spPr>
        <p:txBody>
          <a:bodyPr wrap="square" rtlCol="0">
            <a:spAutoFit/>
          </a:bodyPr>
          <a:lstStyle/>
          <a:p>
            <a:r>
              <a:rPr lang="en-US" sz="2000" dirty="0">
                <a:solidFill>
                  <a:schemeClr val="tx1">
                    <a:lumMod val="75000"/>
                    <a:lumOff val="25000"/>
                  </a:schemeClr>
                </a:solidFill>
              </a:rPr>
              <a:t>DMO’s offer sales missions.</a:t>
            </a:r>
          </a:p>
        </p:txBody>
      </p:sp>
      <p:sp>
        <p:nvSpPr>
          <p:cNvPr id="11" name="TextBox 10"/>
          <p:cNvSpPr txBox="1"/>
          <p:nvPr/>
        </p:nvSpPr>
        <p:spPr>
          <a:xfrm>
            <a:off x="1524000" y="2895600"/>
            <a:ext cx="6324600" cy="400110"/>
          </a:xfrm>
          <a:prstGeom prst="rect">
            <a:avLst/>
          </a:prstGeom>
          <a:noFill/>
        </p:spPr>
        <p:txBody>
          <a:bodyPr wrap="square" rtlCol="0">
            <a:spAutoFit/>
          </a:bodyPr>
          <a:lstStyle/>
          <a:p>
            <a:r>
              <a:rPr lang="en-US" sz="2000" dirty="0">
                <a:solidFill>
                  <a:schemeClr val="tx1">
                    <a:lumMod val="75000"/>
                    <a:lumOff val="25000"/>
                  </a:schemeClr>
                </a:solidFill>
              </a:rPr>
              <a:t>DMO’s offer group sales meetings for sharing ideas. </a:t>
            </a:r>
          </a:p>
        </p:txBody>
      </p:sp>
      <p:sp>
        <p:nvSpPr>
          <p:cNvPr id="12" name="TextBox 11"/>
          <p:cNvSpPr txBox="1"/>
          <p:nvPr/>
        </p:nvSpPr>
        <p:spPr>
          <a:xfrm>
            <a:off x="990600" y="4114800"/>
            <a:ext cx="6781800" cy="1200329"/>
          </a:xfrm>
          <a:prstGeom prst="rect">
            <a:avLst/>
          </a:prstGeom>
          <a:noFill/>
        </p:spPr>
        <p:txBody>
          <a:bodyPr wrap="square" rtlCol="0">
            <a:spAutoFit/>
          </a:bodyPr>
          <a:lstStyle/>
          <a:p>
            <a:pPr algn="ctr"/>
            <a:r>
              <a:rPr lang="en-US" sz="2400" dirty="0">
                <a:solidFill>
                  <a:schemeClr val="tx1">
                    <a:lumMod val="75000"/>
                    <a:lumOff val="25000"/>
                  </a:schemeClr>
                </a:solidFill>
              </a:rPr>
              <a:t>Remember…your DMO’s job is to bring groups </a:t>
            </a:r>
          </a:p>
          <a:p>
            <a:pPr algn="ctr"/>
            <a:r>
              <a:rPr lang="en-US" sz="2400" dirty="0">
                <a:solidFill>
                  <a:schemeClr val="tx1">
                    <a:lumMod val="75000"/>
                    <a:lumOff val="25000"/>
                  </a:schemeClr>
                </a:solidFill>
              </a:rPr>
              <a:t>to your area.   Your job is to bring those </a:t>
            </a:r>
          </a:p>
          <a:p>
            <a:pPr algn="ctr"/>
            <a:r>
              <a:rPr lang="en-US" sz="2400" dirty="0">
                <a:solidFill>
                  <a:schemeClr val="tx1">
                    <a:lumMod val="75000"/>
                    <a:lumOff val="25000"/>
                  </a:schemeClr>
                </a:solidFill>
              </a:rPr>
              <a:t>groups to your property.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304800"/>
            <a:ext cx="6172200" cy="830997"/>
          </a:xfrm>
          <a:prstGeom prst="rect">
            <a:avLst/>
          </a:prstGeom>
          <a:noFill/>
        </p:spPr>
        <p:txBody>
          <a:bodyPr wrap="square" rtlCol="0">
            <a:spAutoFit/>
          </a:bodyPr>
          <a:lstStyle/>
          <a:p>
            <a:pPr algn="ctr"/>
            <a:r>
              <a:rPr lang="en-US" sz="2400" b="1" dirty="0">
                <a:solidFill>
                  <a:schemeClr val="tx1">
                    <a:lumMod val="75000"/>
                    <a:lumOff val="25000"/>
                  </a:schemeClr>
                </a:solidFill>
              </a:rPr>
              <a:t>There’s no Business Like Show Business!</a:t>
            </a:r>
          </a:p>
        </p:txBody>
      </p:sp>
      <p:sp>
        <p:nvSpPr>
          <p:cNvPr id="4" name="TextBox 3"/>
          <p:cNvSpPr txBox="1"/>
          <p:nvPr/>
        </p:nvSpPr>
        <p:spPr>
          <a:xfrm>
            <a:off x="457200" y="1828800"/>
            <a:ext cx="6248400" cy="707886"/>
          </a:xfrm>
          <a:prstGeom prst="rect">
            <a:avLst/>
          </a:prstGeom>
          <a:noFill/>
        </p:spPr>
        <p:txBody>
          <a:bodyPr wrap="square" rtlCol="0">
            <a:spAutoFit/>
          </a:bodyPr>
          <a:lstStyle/>
          <a:p>
            <a:r>
              <a:rPr lang="en-US" sz="2000" b="1" dirty="0">
                <a:solidFill>
                  <a:schemeClr val="tx1">
                    <a:lumMod val="75000"/>
                    <a:lumOff val="25000"/>
                  </a:schemeClr>
                </a:solidFill>
              </a:rPr>
              <a:t>Show Tip #1</a:t>
            </a:r>
          </a:p>
          <a:p>
            <a:r>
              <a:rPr lang="en-US" sz="2000" dirty="0">
                <a:solidFill>
                  <a:schemeClr val="tx1">
                    <a:lumMod val="75000"/>
                    <a:lumOff val="25000"/>
                  </a:schemeClr>
                </a:solidFill>
              </a:rPr>
              <a:t>	Attend ALL Sessions at ALL Shows</a:t>
            </a:r>
          </a:p>
        </p:txBody>
      </p:sp>
      <p:sp>
        <p:nvSpPr>
          <p:cNvPr id="5" name="TextBox 4"/>
          <p:cNvSpPr txBox="1"/>
          <p:nvPr/>
        </p:nvSpPr>
        <p:spPr>
          <a:xfrm>
            <a:off x="381000" y="2971800"/>
            <a:ext cx="6019800" cy="707886"/>
          </a:xfrm>
          <a:prstGeom prst="rect">
            <a:avLst/>
          </a:prstGeom>
          <a:noFill/>
        </p:spPr>
        <p:txBody>
          <a:bodyPr wrap="square" rtlCol="0">
            <a:spAutoFit/>
          </a:bodyPr>
          <a:lstStyle/>
          <a:p>
            <a:r>
              <a:rPr lang="en-US" sz="2000" b="1" dirty="0">
                <a:solidFill>
                  <a:schemeClr val="tx1">
                    <a:lumMod val="75000"/>
                    <a:lumOff val="25000"/>
                  </a:schemeClr>
                </a:solidFill>
              </a:rPr>
              <a:t>Show Tip #2</a:t>
            </a:r>
          </a:p>
          <a:p>
            <a:r>
              <a:rPr lang="en-US" sz="2000" dirty="0">
                <a:solidFill>
                  <a:schemeClr val="tx1">
                    <a:lumMod val="75000"/>
                    <a:lumOff val="25000"/>
                  </a:schemeClr>
                </a:solidFill>
              </a:rPr>
              <a:t>              Learn how to Network</a:t>
            </a:r>
          </a:p>
        </p:txBody>
      </p:sp>
      <p:sp>
        <p:nvSpPr>
          <p:cNvPr id="6" name="TextBox 5"/>
          <p:cNvSpPr txBox="1"/>
          <p:nvPr/>
        </p:nvSpPr>
        <p:spPr>
          <a:xfrm>
            <a:off x="304800" y="4267200"/>
            <a:ext cx="7086600" cy="707886"/>
          </a:xfrm>
          <a:prstGeom prst="rect">
            <a:avLst/>
          </a:prstGeom>
          <a:noFill/>
        </p:spPr>
        <p:txBody>
          <a:bodyPr wrap="square" rtlCol="0">
            <a:spAutoFit/>
          </a:bodyPr>
          <a:lstStyle/>
          <a:p>
            <a:r>
              <a:rPr lang="en-US" sz="2000" b="1" dirty="0">
                <a:solidFill>
                  <a:schemeClr val="tx1">
                    <a:lumMod val="75000"/>
                    <a:lumOff val="25000"/>
                  </a:schemeClr>
                </a:solidFill>
              </a:rPr>
              <a:t>Show Tip #3</a:t>
            </a:r>
          </a:p>
          <a:p>
            <a:r>
              <a:rPr lang="en-US" sz="2000" dirty="0">
                <a:solidFill>
                  <a:schemeClr val="tx1">
                    <a:lumMod val="75000"/>
                    <a:lumOff val="25000"/>
                  </a:schemeClr>
                </a:solidFill>
              </a:rPr>
              <a:t>              You Must Be Seen to be Remembered</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6172200" cy="2053590"/>
          </a:xfrm>
        </p:spPr>
        <p:txBody>
          <a:bodyPr/>
          <a:lstStyle/>
          <a:p>
            <a:r>
              <a:rPr lang="en-US" dirty="0"/>
              <a:t>There are basically three types of shows:</a:t>
            </a:r>
          </a:p>
        </p:txBody>
      </p:sp>
      <p:sp>
        <p:nvSpPr>
          <p:cNvPr id="3" name="Text Placeholder 2"/>
          <p:cNvSpPr>
            <a:spLocks noGrp="1"/>
          </p:cNvSpPr>
          <p:nvPr>
            <p:ph type="body" idx="1"/>
          </p:nvPr>
        </p:nvSpPr>
        <p:spPr>
          <a:xfrm>
            <a:off x="2667000" y="2971800"/>
            <a:ext cx="6172200" cy="2895600"/>
          </a:xfrm>
        </p:spPr>
        <p:txBody>
          <a:bodyPr>
            <a:normAutofit/>
          </a:bodyPr>
          <a:lstStyle/>
          <a:p>
            <a:pPr marL="457200" indent="-457200">
              <a:buFont typeface="Arial" pitchFamily="34" charset="0"/>
              <a:buChar char="•"/>
            </a:pPr>
            <a:r>
              <a:rPr lang="en-US" sz="2000" dirty="0"/>
              <a:t>Scheduled Appointment Shows</a:t>
            </a:r>
          </a:p>
          <a:p>
            <a:pPr marL="457200" indent="-457200">
              <a:buFont typeface="Arial" pitchFamily="34" charset="0"/>
              <a:buChar char="•"/>
            </a:pPr>
            <a:endParaRPr lang="en-US" sz="2000" dirty="0"/>
          </a:p>
          <a:p>
            <a:pPr marL="457200" indent="-457200">
              <a:buFont typeface="Arial" pitchFamily="34" charset="0"/>
              <a:buChar char="•"/>
            </a:pPr>
            <a:r>
              <a:rPr lang="en-US" sz="2000" dirty="0"/>
              <a:t>Stand In Line &amp; Wait Appointment Shows</a:t>
            </a:r>
          </a:p>
          <a:p>
            <a:pPr marL="457200" indent="-457200">
              <a:buFont typeface="Arial" pitchFamily="34" charset="0"/>
              <a:buChar char="•"/>
            </a:pPr>
            <a:endParaRPr lang="en-US" sz="2000" dirty="0"/>
          </a:p>
          <a:p>
            <a:pPr marL="457200" indent="-457200">
              <a:buFont typeface="Arial" pitchFamily="34" charset="0"/>
              <a:buChar char="•"/>
            </a:pPr>
            <a:r>
              <a:rPr lang="en-US" sz="2000" dirty="0"/>
              <a:t>Booth Trade Shows</a:t>
            </a:r>
          </a:p>
          <a:p>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71600" y="228600"/>
            <a:ext cx="5122718" cy="6629400"/>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52400"/>
            <a:ext cx="6172200" cy="598962"/>
          </a:xfrm>
        </p:spPr>
        <p:txBody>
          <a:bodyPr>
            <a:normAutofit fontScale="90000"/>
          </a:bodyPr>
          <a:lstStyle/>
          <a:p>
            <a:r>
              <a:rPr lang="en-US" dirty="0"/>
              <a:t>Scheduled Appointment Shows</a:t>
            </a:r>
          </a:p>
        </p:txBody>
      </p:sp>
      <p:sp>
        <p:nvSpPr>
          <p:cNvPr id="3" name="Subtitle 2"/>
          <p:cNvSpPr>
            <a:spLocks noGrp="1"/>
          </p:cNvSpPr>
          <p:nvPr>
            <p:ph type="subTitle" idx="1"/>
          </p:nvPr>
        </p:nvSpPr>
        <p:spPr>
          <a:xfrm>
            <a:off x="2438400" y="1447800"/>
            <a:ext cx="6477000" cy="4876800"/>
          </a:xfrm>
        </p:spPr>
        <p:txBody>
          <a:bodyPr>
            <a:normAutofit fontScale="92500" lnSpcReduction="10000"/>
          </a:bodyPr>
          <a:lstStyle/>
          <a:p>
            <a:pPr>
              <a:buFont typeface="Arial" pitchFamily="34" charset="0"/>
              <a:buChar char="•"/>
            </a:pPr>
            <a:r>
              <a:rPr lang="en-US" dirty="0"/>
              <a:t>Register On Time </a:t>
            </a:r>
          </a:p>
          <a:p>
            <a:pPr>
              <a:buFont typeface="Arial" pitchFamily="34" charset="0"/>
              <a:buChar char="•"/>
            </a:pPr>
            <a:endParaRPr lang="en-US" dirty="0"/>
          </a:p>
          <a:p>
            <a:pPr>
              <a:buFont typeface="Arial" pitchFamily="34" charset="0"/>
              <a:buChar char="•"/>
            </a:pPr>
            <a:r>
              <a:rPr lang="en-US" dirty="0"/>
              <a:t>Do Your Research </a:t>
            </a:r>
            <a:r>
              <a:rPr lang="en-US" b="0" dirty="0"/>
              <a:t>– Review profiles, view web sites, know what they are looking for. Choose appointments.</a:t>
            </a:r>
          </a:p>
          <a:p>
            <a:pPr>
              <a:buFont typeface="Arial" pitchFamily="34" charset="0"/>
              <a:buChar char="•"/>
            </a:pPr>
            <a:endParaRPr lang="en-US" b="0" dirty="0"/>
          </a:p>
          <a:p>
            <a:pPr>
              <a:buFont typeface="Arial" pitchFamily="34" charset="0"/>
              <a:buChar char="•"/>
            </a:pPr>
            <a:r>
              <a:rPr lang="en-US" dirty="0"/>
              <a:t>Prepare Your Marketing Materials – </a:t>
            </a:r>
            <a:r>
              <a:rPr lang="en-US" b="0" dirty="0"/>
              <a:t>Profile Sheet &amp; Business Card</a:t>
            </a:r>
          </a:p>
          <a:p>
            <a:pPr>
              <a:buFont typeface="Arial" pitchFamily="34" charset="0"/>
              <a:buChar char="•"/>
            </a:pPr>
            <a:endParaRPr lang="en-US" b="0" dirty="0"/>
          </a:p>
          <a:p>
            <a:pPr>
              <a:buFont typeface="Arial" pitchFamily="34" charset="0"/>
              <a:buChar char="•"/>
            </a:pPr>
            <a:r>
              <a:rPr lang="en-US" dirty="0"/>
              <a:t>Talk To Other From Your Area – </a:t>
            </a:r>
            <a:r>
              <a:rPr lang="en-US" b="0" dirty="0"/>
              <a:t>See who is doing business with whom.  Can you partner with them to reach them with a bigger itinerary?</a:t>
            </a:r>
          </a:p>
          <a:p>
            <a:pPr>
              <a:buFont typeface="Arial" pitchFamily="34" charset="0"/>
              <a:buChar char="•"/>
            </a:pPr>
            <a:endParaRPr lang="en-US" b="0" dirty="0"/>
          </a:p>
          <a:p>
            <a:pPr>
              <a:buFont typeface="Arial" pitchFamily="34" charset="0"/>
              <a:buChar char="•"/>
            </a:pPr>
            <a:r>
              <a:rPr lang="en-US" dirty="0"/>
              <a:t>Internal Database – </a:t>
            </a:r>
            <a:r>
              <a:rPr lang="en-US" b="0" dirty="0"/>
              <a:t>Have they visited your property before?  Are there any comments about past visits?</a:t>
            </a:r>
          </a:p>
          <a:p>
            <a:pPr>
              <a:buFont typeface="Arial" pitchFamily="34" charset="0"/>
              <a:buChar char="•"/>
            </a:pPr>
            <a:endParaRPr lang="en-US" b="0" dirty="0"/>
          </a:p>
          <a:p>
            <a:pPr>
              <a:buFont typeface="Arial" pitchFamily="34" charset="0"/>
              <a:buChar char="•"/>
            </a:pPr>
            <a:r>
              <a:rPr lang="en-US" dirty="0"/>
              <a:t>Door Prize – </a:t>
            </a:r>
            <a:r>
              <a:rPr lang="en-US" b="0" dirty="0"/>
              <a:t>Something that assures a booking for your property.  Give an incentive and your door can work for you.</a:t>
            </a:r>
          </a:p>
          <a:p>
            <a:endParaRPr lang="en-US" b="0" dirty="0"/>
          </a:p>
          <a:p>
            <a:endParaRPr lang="en-US" b="0" dirty="0"/>
          </a:p>
        </p:txBody>
      </p:sp>
      <p:sp>
        <p:nvSpPr>
          <p:cNvPr id="5" name="TextBox 4"/>
          <p:cNvSpPr txBox="1"/>
          <p:nvPr/>
        </p:nvSpPr>
        <p:spPr>
          <a:xfrm>
            <a:off x="3276600" y="914400"/>
            <a:ext cx="3962400" cy="400110"/>
          </a:xfrm>
          <a:prstGeom prst="rect">
            <a:avLst/>
          </a:prstGeom>
          <a:noFill/>
        </p:spPr>
        <p:txBody>
          <a:bodyPr wrap="square" rtlCol="0">
            <a:spAutoFit/>
          </a:bodyPr>
          <a:lstStyle/>
          <a:p>
            <a:pPr algn="ctr"/>
            <a:r>
              <a:rPr lang="en-US" sz="2000" b="1" dirty="0">
                <a:solidFill>
                  <a:schemeClr val="tx1">
                    <a:lumMod val="65000"/>
                    <a:lumOff val="35000"/>
                  </a:schemeClr>
                </a:solidFill>
              </a:rPr>
              <a:t>Before The Show</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0" y="838200"/>
            <a:ext cx="6172200" cy="5486400"/>
          </a:xfrm>
        </p:spPr>
        <p:txBody>
          <a:bodyPr/>
          <a:lstStyle/>
          <a:p>
            <a:pPr>
              <a:buFont typeface="Arial" pitchFamily="34" charset="0"/>
              <a:buChar char="•"/>
            </a:pPr>
            <a:r>
              <a:rPr lang="en-US" dirty="0"/>
              <a:t>Timed Appointments – </a:t>
            </a:r>
            <a:r>
              <a:rPr lang="en-US" b="0" dirty="0"/>
              <a:t>Will have an assigned time to be on the floor.  Strict seven minute increments.</a:t>
            </a:r>
            <a:endParaRPr lang="en-US" dirty="0"/>
          </a:p>
          <a:p>
            <a:pPr>
              <a:buFont typeface="Arial" pitchFamily="34" charset="0"/>
              <a:buChar char="•"/>
            </a:pPr>
            <a:r>
              <a:rPr lang="en-US" dirty="0"/>
              <a:t>Number of Appointments – </a:t>
            </a:r>
            <a:r>
              <a:rPr lang="en-US" b="0" dirty="0"/>
              <a:t>May have a full book and if not, have an opportunity to pick up appointments.</a:t>
            </a:r>
          </a:p>
          <a:p>
            <a:pPr>
              <a:buFont typeface="Arial" pitchFamily="34" charset="0"/>
              <a:buChar char="•"/>
            </a:pPr>
            <a:r>
              <a:rPr lang="en-US" dirty="0"/>
              <a:t>Session Starts –</a:t>
            </a:r>
            <a:r>
              <a:rPr lang="en-US" b="0" dirty="0"/>
              <a:t> Go directly to your first scheduled table.  Will have about 5 minutes at each table.  Will receive a one minute warning.  When bell rings, current appointment is over and next one begins.  Don’t forget to say thank you with a hand shake or hug and be off.</a:t>
            </a:r>
          </a:p>
          <a:p>
            <a:pPr>
              <a:buFont typeface="Arial" pitchFamily="34" charset="0"/>
              <a:buChar char="•"/>
            </a:pPr>
            <a:r>
              <a:rPr lang="en-US" dirty="0"/>
              <a:t>What Do I Say? </a:t>
            </a:r>
            <a:r>
              <a:rPr lang="en-US" b="0" dirty="0"/>
              <a:t>– Presentation should be a conversation and not a sale pitch.  What is different, unique, and out-of-the-ordinary with your property? Get to know the operator.  Talk with the operator not to the operator!</a:t>
            </a:r>
          </a:p>
          <a:p>
            <a:pPr>
              <a:buFont typeface="Arial" pitchFamily="34" charset="0"/>
              <a:buChar char="•"/>
            </a:pPr>
            <a:r>
              <a:rPr lang="en-US" dirty="0"/>
              <a:t>Relationship Industry – </a:t>
            </a:r>
            <a:r>
              <a:rPr lang="en-US" b="0" dirty="0"/>
              <a:t>Relationships take time. Can take up to 3-5 years to build these relationships.  Don’t get discouraged.</a:t>
            </a:r>
          </a:p>
          <a:p>
            <a:endParaRPr lang="en-US" b="0" dirty="0"/>
          </a:p>
          <a:p>
            <a:endParaRPr lang="en-US" b="0" dirty="0"/>
          </a:p>
          <a:p>
            <a:endParaRPr lang="en-US" b="0" dirty="0"/>
          </a:p>
          <a:p>
            <a:endParaRPr lang="en-US" dirty="0"/>
          </a:p>
          <a:p>
            <a:endParaRPr lang="en-US" dirty="0"/>
          </a:p>
        </p:txBody>
      </p:sp>
      <p:sp>
        <p:nvSpPr>
          <p:cNvPr id="4" name="TextBox 3"/>
          <p:cNvSpPr txBox="1"/>
          <p:nvPr/>
        </p:nvSpPr>
        <p:spPr>
          <a:xfrm>
            <a:off x="4038600" y="304800"/>
            <a:ext cx="2362200" cy="400110"/>
          </a:xfrm>
          <a:prstGeom prst="rect">
            <a:avLst/>
          </a:prstGeom>
          <a:noFill/>
        </p:spPr>
        <p:txBody>
          <a:bodyPr wrap="square" rtlCol="0">
            <a:spAutoFit/>
          </a:bodyPr>
          <a:lstStyle/>
          <a:p>
            <a:pPr algn="ctr"/>
            <a:r>
              <a:rPr lang="en-US" sz="2000" b="1" dirty="0">
                <a:solidFill>
                  <a:schemeClr val="tx1">
                    <a:lumMod val="65000"/>
                    <a:lumOff val="35000"/>
                  </a:schemeClr>
                </a:solidFill>
              </a:rPr>
              <a:t>At The Show</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7162800" cy="522762"/>
          </a:xfrm>
        </p:spPr>
        <p:txBody>
          <a:bodyPr>
            <a:normAutofit/>
          </a:bodyPr>
          <a:lstStyle/>
          <a:p>
            <a:r>
              <a:rPr lang="en-US" sz="2400" dirty="0"/>
              <a:t>Stand In Line &amp; Wait appointment Shows</a:t>
            </a:r>
          </a:p>
        </p:txBody>
      </p:sp>
      <p:sp>
        <p:nvSpPr>
          <p:cNvPr id="3" name="Subtitle 2"/>
          <p:cNvSpPr>
            <a:spLocks noGrp="1"/>
          </p:cNvSpPr>
          <p:nvPr>
            <p:ph type="subTitle" idx="1"/>
          </p:nvPr>
        </p:nvSpPr>
        <p:spPr>
          <a:xfrm>
            <a:off x="3810000" y="762000"/>
            <a:ext cx="2209800" cy="533400"/>
          </a:xfrm>
        </p:spPr>
        <p:txBody>
          <a:bodyPr/>
          <a:lstStyle/>
          <a:p>
            <a:r>
              <a:rPr lang="en-US" dirty="0"/>
              <a:t>Before The Show</a:t>
            </a:r>
          </a:p>
        </p:txBody>
      </p:sp>
      <p:sp>
        <p:nvSpPr>
          <p:cNvPr id="4" name="TextBox 3"/>
          <p:cNvSpPr txBox="1"/>
          <p:nvPr/>
        </p:nvSpPr>
        <p:spPr>
          <a:xfrm>
            <a:off x="2438400" y="1066800"/>
            <a:ext cx="5715000" cy="5293757"/>
          </a:xfrm>
          <a:prstGeom prst="rect">
            <a:avLst/>
          </a:prstGeom>
          <a:noFill/>
        </p:spPr>
        <p:txBody>
          <a:bodyPr wrap="square" rtlCol="0">
            <a:spAutoFit/>
          </a:bodyPr>
          <a:lstStyle/>
          <a:p>
            <a:pPr>
              <a:buFont typeface="Arial" pitchFamily="34" charset="0"/>
              <a:buChar char="•"/>
            </a:pPr>
            <a:endParaRPr lang="en-US" b="1" dirty="0">
              <a:solidFill>
                <a:schemeClr val="tx1">
                  <a:lumMod val="65000"/>
                  <a:lumOff val="35000"/>
                </a:schemeClr>
              </a:solidFill>
            </a:endParaRPr>
          </a:p>
          <a:p>
            <a:pPr>
              <a:buFont typeface="Arial" pitchFamily="34" charset="0"/>
              <a:buChar char="•"/>
            </a:pPr>
            <a:r>
              <a:rPr lang="en-US" sz="1600" b="1" dirty="0">
                <a:solidFill>
                  <a:schemeClr val="tx1">
                    <a:lumMod val="65000"/>
                    <a:lumOff val="35000"/>
                  </a:schemeClr>
                </a:solidFill>
              </a:rPr>
              <a:t>Register On Time</a:t>
            </a:r>
          </a:p>
          <a:p>
            <a:pPr>
              <a:buFont typeface="Arial" pitchFamily="34" charset="0"/>
              <a:buChar char="•"/>
            </a:pPr>
            <a:endParaRPr lang="en-US" sz="1600" b="1" dirty="0">
              <a:solidFill>
                <a:schemeClr val="tx1">
                  <a:lumMod val="65000"/>
                  <a:lumOff val="35000"/>
                </a:schemeClr>
              </a:solidFill>
            </a:endParaRPr>
          </a:p>
          <a:p>
            <a:pPr>
              <a:buFont typeface="Arial" pitchFamily="34" charset="0"/>
              <a:buChar char="•"/>
            </a:pPr>
            <a:r>
              <a:rPr lang="en-US" sz="1600" b="1" dirty="0">
                <a:solidFill>
                  <a:schemeClr val="tx1">
                    <a:lumMod val="65000"/>
                    <a:lumOff val="35000"/>
                  </a:schemeClr>
                </a:solidFill>
              </a:rPr>
              <a:t>Do Your Research </a:t>
            </a:r>
            <a:r>
              <a:rPr lang="en-US" sz="1600" dirty="0">
                <a:solidFill>
                  <a:schemeClr val="tx1">
                    <a:lumMod val="65000"/>
                    <a:lumOff val="35000"/>
                  </a:schemeClr>
                </a:solidFill>
              </a:rPr>
              <a:t>– Review profiles, view web sites, know what they are looking for. Know who you want to speak to.</a:t>
            </a:r>
          </a:p>
          <a:p>
            <a:pPr>
              <a:buFont typeface="Arial" pitchFamily="34" charset="0"/>
              <a:buChar char="•"/>
            </a:pPr>
            <a:endParaRPr lang="en-US" sz="1600" dirty="0">
              <a:solidFill>
                <a:schemeClr val="tx1">
                  <a:lumMod val="65000"/>
                  <a:lumOff val="35000"/>
                </a:schemeClr>
              </a:solidFill>
            </a:endParaRPr>
          </a:p>
          <a:p>
            <a:pPr>
              <a:buFont typeface="Arial" pitchFamily="34" charset="0"/>
              <a:buChar char="•"/>
            </a:pPr>
            <a:r>
              <a:rPr lang="en-US" sz="1600" b="1" dirty="0">
                <a:solidFill>
                  <a:schemeClr val="tx1">
                    <a:lumMod val="65000"/>
                    <a:lumOff val="35000"/>
                  </a:schemeClr>
                </a:solidFill>
              </a:rPr>
              <a:t>Prepare Your Marketing Materials </a:t>
            </a:r>
            <a:r>
              <a:rPr lang="en-US" sz="1600" dirty="0">
                <a:solidFill>
                  <a:schemeClr val="tx1">
                    <a:lumMod val="65000"/>
                    <a:lumOff val="35000"/>
                  </a:schemeClr>
                </a:solidFill>
              </a:rPr>
              <a:t>– Profile Sheet &amp; Business Card.  You can offer a give away to be put on the table prior to the appointment.</a:t>
            </a:r>
          </a:p>
          <a:p>
            <a:pPr>
              <a:buFont typeface="Arial" pitchFamily="34" charset="0"/>
              <a:buChar char="•"/>
            </a:pPr>
            <a:endParaRPr lang="en-US" sz="1600" dirty="0">
              <a:solidFill>
                <a:schemeClr val="tx1">
                  <a:lumMod val="65000"/>
                  <a:lumOff val="35000"/>
                </a:schemeClr>
              </a:solidFill>
            </a:endParaRPr>
          </a:p>
          <a:p>
            <a:pPr>
              <a:buFont typeface="Arial" pitchFamily="34" charset="0"/>
              <a:buChar char="•"/>
            </a:pPr>
            <a:r>
              <a:rPr lang="en-US" sz="1600" b="1" dirty="0">
                <a:solidFill>
                  <a:schemeClr val="tx1">
                    <a:lumMod val="65000"/>
                    <a:lumOff val="35000"/>
                  </a:schemeClr>
                </a:solidFill>
              </a:rPr>
              <a:t>Talk To Other From Your Area </a:t>
            </a:r>
            <a:r>
              <a:rPr lang="en-US" sz="1600" dirty="0">
                <a:solidFill>
                  <a:schemeClr val="tx1">
                    <a:lumMod val="65000"/>
                    <a:lumOff val="35000"/>
                  </a:schemeClr>
                </a:solidFill>
              </a:rPr>
              <a:t>– See who is doing business with whom.  Can you partner with them to reach them with a bigger itinerary?</a:t>
            </a:r>
          </a:p>
          <a:p>
            <a:pPr>
              <a:buFont typeface="Arial" pitchFamily="34" charset="0"/>
              <a:buChar char="•"/>
            </a:pPr>
            <a:endParaRPr lang="en-US" sz="1600" dirty="0">
              <a:solidFill>
                <a:schemeClr val="tx1">
                  <a:lumMod val="65000"/>
                  <a:lumOff val="35000"/>
                </a:schemeClr>
              </a:solidFill>
            </a:endParaRPr>
          </a:p>
          <a:p>
            <a:pPr>
              <a:buFont typeface="Arial" pitchFamily="34" charset="0"/>
              <a:buChar char="•"/>
            </a:pPr>
            <a:r>
              <a:rPr lang="en-US" sz="1600" b="1" dirty="0">
                <a:solidFill>
                  <a:schemeClr val="tx1">
                    <a:lumMod val="65000"/>
                    <a:lumOff val="35000"/>
                  </a:schemeClr>
                </a:solidFill>
              </a:rPr>
              <a:t>Internal Database </a:t>
            </a:r>
            <a:r>
              <a:rPr lang="en-US" sz="1600" dirty="0">
                <a:solidFill>
                  <a:schemeClr val="tx1">
                    <a:lumMod val="65000"/>
                    <a:lumOff val="35000"/>
                  </a:schemeClr>
                </a:solidFill>
              </a:rPr>
              <a:t>– Have they visited your property before?  Are there any comments about past visits?</a:t>
            </a:r>
          </a:p>
          <a:p>
            <a:pPr>
              <a:buFont typeface="Arial" pitchFamily="34" charset="0"/>
              <a:buChar char="•"/>
            </a:pPr>
            <a:endParaRPr lang="en-US" sz="1600" dirty="0">
              <a:solidFill>
                <a:schemeClr val="tx1">
                  <a:lumMod val="65000"/>
                  <a:lumOff val="35000"/>
                </a:schemeClr>
              </a:solidFill>
            </a:endParaRPr>
          </a:p>
          <a:p>
            <a:pPr>
              <a:buFont typeface="Arial" pitchFamily="34" charset="0"/>
              <a:buChar char="•"/>
            </a:pPr>
            <a:r>
              <a:rPr lang="en-US" sz="1600" b="1" dirty="0">
                <a:solidFill>
                  <a:schemeClr val="tx1">
                    <a:lumMod val="65000"/>
                    <a:lumOff val="35000"/>
                  </a:schemeClr>
                </a:solidFill>
              </a:rPr>
              <a:t>Door Prize </a:t>
            </a:r>
            <a:r>
              <a:rPr lang="en-US" sz="1600" dirty="0">
                <a:solidFill>
                  <a:schemeClr val="tx1">
                    <a:lumMod val="65000"/>
                    <a:lumOff val="35000"/>
                  </a:schemeClr>
                </a:solidFill>
              </a:rPr>
              <a:t>– Something that assures a booking for your property.  Give an incentive and your door can work for you.</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2165978" cy="523220"/>
          </a:xfrm>
          <a:prstGeom prst="rect">
            <a:avLst/>
          </a:prstGeom>
        </p:spPr>
        <p:txBody>
          <a:bodyPr wrap="none">
            <a:spAutoFit/>
          </a:bodyPr>
          <a:lstStyle/>
          <a:p>
            <a:r>
              <a:rPr lang="en-US" sz="2800" dirty="0">
                <a:solidFill>
                  <a:schemeClr val="tx1">
                    <a:lumMod val="75000"/>
                    <a:lumOff val="25000"/>
                  </a:schemeClr>
                </a:solidFill>
              </a:rPr>
              <a:t>Who is your</a:t>
            </a:r>
            <a:endParaRPr lang="en-US" sz="2800" dirty="0"/>
          </a:p>
        </p:txBody>
      </p:sp>
      <p:sp>
        <p:nvSpPr>
          <p:cNvPr id="3" name="Rectangle 2"/>
          <p:cNvSpPr/>
          <p:nvPr/>
        </p:nvSpPr>
        <p:spPr>
          <a:xfrm>
            <a:off x="1600200" y="1905000"/>
            <a:ext cx="5334000" cy="1938992"/>
          </a:xfrm>
          <a:prstGeom prst="rect">
            <a:avLst/>
          </a:prstGeom>
        </p:spPr>
        <p:txBody>
          <a:bodyPr wrap="square">
            <a:spAutoFit/>
          </a:bodyPr>
          <a:lstStyle/>
          <a:p>
            <a:r>
              <a:rPr lang="en-US" sz="2800" dirty="0">
                <a:solidFill>
                  <a:schemeClr val="tx1">
                    <a:lumMod val="75000"/>
                    <a:lumOff val="25000"/>
                  </a:schemeClr>
                </a:solidFill>
              </a:rPr>
              <a:t>Your customer is the person or company who actually pays the invoice.</a:t>
            </a:r>
          </a:p>
          <a:p>
            <a:endParaRPr lang="en-US" dirty="0"/>
          </a:p>
          <a:p>
            <a:endParaRPr lang="en-US" dirty="0"/>
          </a:p>
        </p:txBody>
      </p:sp>
      <p:sp>
        <p:nvSpPr>
          <p:cNvPr id="4" name="TextBox 3"/>
          <p:cNvSpPr txBox="1"/>
          <p:nvPr/>
        </p:nvSpPr>
        <p:spPr>
          <a:xfrm>
            <a:off x="533400" y="4114800"/>
            <a:ext cx="7257115" cy="830997"/>
          </a:xfrm>
          <a:prstGeom prst="rect">
            <a:avLst/>
          </a:prstGeom>
          <a:noFill/>
        </p:spPr>
        <p:txBody>
          <a:bodyPr wrap="none" rtlCol="0">
            <a:spAutoFit/>
          </a:bodyPr>
          <a:lstStyle/>
          <a:p>
            <a:r>
              <a:rPr lang="en-US" sz="2400" dirty="0">
                <a:solidFill>
                  <a:schemeClr val="tx1">
                    <a:lumMod val="75000"/>
                    <a:lumOff val="25000"/>
                  </a:schemeClr>
                </a:solidFill>
              </a:rPr>
              <a:t>Don’t confuse the customer with the </a:t>
            </a:r>
            <a:r>
              <a:rPr lang="en-US" sz="2400" b="1" dirty="0">
                <a:solidFill>
                  <a:schemeClr val="tx1">
                    <a:lumMod val="75000"/>
                    <a:lumOff val="25000"/>
                  </a:schemeClr>
                </a:solidFill>
              </a:rPr>
              <a:t>end user, </a:t>
            </a:r>
          </a:p>
          <a:p>
            <a:r>
              <a:rPr lang="en-US" sz="2400" dirty="0">
                <a:solidFill>
                  <a:schemeClr val="tx1">
                    <a:lumMod val="75000"/>
                    <a:lumOff val="25000"/>
                  </a:schemeClr>
                </a:solidFill>
              </a:rPr>
              <a:t>or the person who uses or consumes your product.</a:t>
            </a:r>
            <a:endParaRPr lang="en-US" sz="2400" dirty="0"/>
          </a:p>
        </p:txBody>
      </p:sp>
      <p:sp>
        <p:nvSpPr>
          <p:cNvPr id="5" name="TextBox 4"/>
          <p:cNvSpPr txBox="1"/>
          <p:nvPr/>
        </p:nvSpPr>
        <p:spPr>
          <a:xfrm>
            <a:off x="2743200" y="685800"/>
            <a:ext cx="2438400" cy="523220"/>
          </a:xfrm>
          <a:prstGeom prst="rect">
            <a:avLst/>
          </a:prstGeom>
          <a:noFill/>
        </p:spPr>
        <p:txBody>
          <a:bodyPr wrap="square" rtlCol="0">
            <a:spAutoFit/>
          </a:bodyPr>
          <a:lstStyle/>
          <a:p>
            <a:r>
              <a:rPr lang="en-US" sz="2800" b="1" dirty="0">
                <a:solidFill>
                  <a:srgbClr val="FF0000"/>
                </a:solidFill>
              </a:rPr>
              <a:t>Customer</a:t>
            </a:r>
            <a:r>
              <a:rPr lang="en-US" sz="2800"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0"/>
                                  </p:iterate>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0" presetClass="emph" presetSubtype="0" fill="hold" grpId="1" nodeType="clickEffect">
                                  <p:stCondLst>
                                    <p:cond delay="0"/>
                                  </p:stCondLst>
                                  <p:iterate type="lt">
                                    <p:tmPct val="10000"/>
                                  </p:iterate>
                                  <p:childTnLst>
                                    <p:set>
                                      <p:cBhvr override="childStyle">
                                        <p:cTn id="15" dur="500" autoRev="1" fill="hold"/>
                                        <p:tgtEl>
                                          <p:spTgt spid="5"/>
                                        </p:tgtEl>
                                        <p:attrNameLst>
                                          <p:attrName>style.color</p:attrName>
                                        </p:attrNameLst>
                                      </p:cBhvr>
                                      <p:to>
                                        <p:clrVal>
                                          <a:schemeClr val="accent2"/>
                                        </p:clrVal>
                                      </p:to>
                                    </p:set>
                                    <p:set>
                                      <p:cBhvr>
                                        <p:cTn id="16" dur="500" autoRev="1" fill="hold"/>
                                        <p:tgtEl>
                                          <p:spTgt spid="5"/>
                                        </p:tgtEl>
                                        <p:attrNameLst>
                                          <p:attrName>fillcolor</p:attrName>
                                        </p:attrNameLst>
                                      </p:cBhvr>
                                      <p:to>
                                        <p:clrVal>
                                          <a:schemeClr val="accent2"/>
                                        </p:clrVal>
                                      </p:to>
                                    </p:set>
                                    <p:set>
                                      <p:cBhvr>
                                        <p:cTn id="17" dur="500" autoRev="1" fill="hold"/>
                                        <p:tgtEl>
                                          <p:spTgt spid="5"/>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5"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7600" y="152400"/>
            <a:ext cx="3048000" cy="457200"/>
          </a:xfrm>
        </p:spPr>
        <p:txBody>
          <a:bodyPr/>
          <a:lstStyle/>
          <a:p>
            <a:pPr algn="ctr"/>
            <a:r>
              <a:rPr lang="en-US" dirty="0"/>
              <a:t>At The Show</a:t>
            </a:r>
          </a:p>
        </p:txBody>
      </p:sp>
      <p:sp>
        <p:nvSpPr>
          <p:cNvPr id="4" name="Rectangle 3"/>
          <p:cNvSpPr/>
          <p:nvPr/>
        </p:nvSpPr>
        <p:spPr>
          <a:xfrm>
            <a:off x="2362200" y="671691"/>
            <a:ext cx="6172200" cy="5909310"/>
          </a:xfrm>
          <a:prstGeom prst="rect">
            <a:avLst/>
          </a:prstGeom>
        </p:spPr>
        <p:txBody>
          <a:bodyPr wrap="square">
            <a:spAutoFit/>
          </a:bodyPr>
          <a:lstStyle/>
          <a:p>
            <a:pPr>
              <a:buFont typeface="Arial" pitchFamily="34" charset="0"/>
              <a:buChar char="•"/>
            </a:pPr>
            <a:r>
              <a:rPr lang="en-US" b="1" dirty="0">
                <a:solidFill>
                  <a:schemeClr val="tx1">
                    <a:lumMod val="65000"/>
                    <a:lumOff val="35000"/>
                  </a:schemeClr>
                </a:solidFill>
              </a:rPr>
              <a:t>Appointments </a:t>
            </a:r>
            <a:r>
              <a:rPr lang="en-US" dirty="0">
                <a:solidFill>
                  <a:schemeClr val="tx1">
                    <a:lumMod val="65000"/>
                    <a:lumOff val="35000"/>
                  </a:schemeClr>
                </a:solidFill>
              </a:rPr>
              <a:t>– Will choose who you would like to see first and then stand in line an wait for that operator to be free.  You will have a7 to 10 minute appointment. If line is long, jump to another operator that is free and come back.  Know who will be the most popular operators so you can see at least one of them first. When your appointment is finished, don’t forget to say thank you and depart.</a:t>
            </a:r>
          </a:p>
          <a:p>
            <a:pPr>
              <a:buFont typeface="Arial" pitchFamily="34" charset="0"/>
              <a:buChar char="•"/>
            </a:pPr>
            <a:endParaRPr lang="en-US" dirty="0">
              <a:solidFill>
                <a:schemeClr val="tx1">
                  <a:lumMod val="65000"/>
                  <a:lumOff val="35000"/>
                </a:schemeClr>
              </a:solidFill>
            </a:endParaRPr>
          </a:p>
          <a:p>
            <a:pPr>
              <a:buFont typeface="Arial" pitchFamily="34" charset="0"/>
              <a:buChar char="•"/>
            </a:pPr>
            <a:r>
              <a:rPr lang="en-US" b="1" dirty="0">
                <a:solidFill>
                  <a:schemeClr val="tx1">
                    <a:lumMod val="65000"/>
                    <a:lumOff val="35000"/>
                  </a:schemeClr>
                </a:solidFill>
              </a:rPr>
              <a:t>Number of Appointments </a:t>
            </a:r>
            <a:r>
              <a:rPr lang="en-US" dirty="0">
                <a:solidFill>
                  <a:schemeClr val="tx1">
                    <a:lumMod val="65000"/>
                    <a:lumOff val="35000"/>
                  </a:schemeClr>
                </a:solidFill>
              </a:rPr>
              <a:t>– Will vary.  Be sure to see your top 10 list first and fill in if you have more time.</a:t>
            </a:r>
          </a:p>
          <a:p>
            <a:pPr>
              <a:buFont typeface="Arial" pitchFamily="34" charset="0"/>
              <a:buChar char="•"/>
            </a:pPr>
            <a:endParaRPr lang="en-US" dirty="0">
              <a:solidFill>
                <a:schemeClr val="tx1">
                  <a:lumMod val="65000"/>
                  <a:lumOff val="35000"/>
                </a:schemeClr>
              </a:solidFill>
            </a:endParaRPr>
          </a:p>
          <a:p>
            <a:pPr>
              <a:buFont typeface="Arial" pitchFamily="34" charset="0"/>
              <a:buChar char="•"/>
            </a:pPr>
            <a:r>
              <a:rPr lang="en-US" b="1" dirty="0">
                <a:solidFill>
                  <a:schemeClr val="tx1">
                    <a:lumMod val="65000"/>
                    <a:lumOff val="35000"/>
                  </a:schemeClr>
                </a:solidFill>
              </a:rPr>
              <a:t>What Do I Say?</a:t>
            </a:r>
            <a:r>
              <a:rPr lang="en-US" dirty="0">
                <a:solidFill>
                  <a:schemeClr val="tx1">
                    <a:lumMod val="65000"/>
                    <a:lumOff val="35000"/>
                  </a:schemeClr>
                </a:solidFill>
              </a:rPr>
              <a:t> – Presentation should be a conversation and not a sale pitch.  What is different, unique, and out-of-the-ordinary with your property? Get to know the operator.  Talk with the operator not to the operator!</a:t>
            </a:r>
          </a:p>
          <a:p>
            <a:pPr>
              <a:buFont typeface="Arial" pitchFamily="34" charset="0"/>
              <a:buChar char="•"/>
            </a:pPr>
            <a:endParaRPr lang="en-US" dirty="0">
              <a:solidFill>
                <a:schemeClr val="tx1">
                  <a:lumMod val="65000"/>
                  <a:lumOff val="35000"/>
                </a:schemeClr>
              </a:solidFill>
            </a:endParaRPr>
          </a:p>
          <a:p>
            <a:pPr>
              <a:buFont typeface="Arial" pitchFamily="34" charset="0"/>
              <a:buChar char="•"/>
            </a:pPr>
            <a:r>
              <a:rPr lang="en-US" b="1" dirty="0">
                <a:solidFill>
                  <a:schemeClr val="tx1">
                    <a:lumMod val="65000"/>
                    <a:lumOff val="35000"/>
                  </a:schemeClr>
                </a:solidFill>
              </a:rPr>
              <a:t>Relationship Industry </a:t>
            </a:r>
            <a:r>
              <a:rPr lang="en-US" dirty="0">
                <a:solidFill>
                  <a:schemeClr val="tx1">
                    <a:lumMod val="65000"/>
                    <a:lumOff val="35000"/>
                  </a:schemeClr>
                </a:solidFill>
              </a:rPr>
              <a:t>– Relationships take time. Can take up to 3-5 years to build these relationships.  Don’t get discouraged.</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28600"/>
            <a:ext cx="4419600" cy="675162"/>
          </a:xfrm>
        </p:spPr>
        <p:txBody>
          <a:bodyPr/>
          <a:lstStyle/>
          <a:p>
            <a:r>
              <a:rPr lang="en-US" dirty="0"/>
              <a:t>Booth Trade Shows</a:t>
            </a:r>
          </a:p>
        </p:txBody>
      </p:sp>
      <p:sp>
        <p:nvSpPr>
          <p:cNvPr id="3" name="Subtitle 2"/>
          <p:cNvSpPr>
            <a:spLocks noGrp="1"/>
          </p:cNvSpPr>
          <p:nvPr>
            <p:ph type="subTitle" idx="1"/>
          </p:nvPr>
        </p:nvSpPr>
        <p:spPr>
          <a:xfrm>
            <a:off x="3581400" y="990600"/>
            <a:ext cx="2286000" cy="457200"/>
          </a:xfrm>
        </p:spPr>
        <p:txBody>
          <a:bodyPr/>
          <a:lstStyle/>
          <a:p>
            <a:r>
              <a:rPr lang="en-US" dirty="0"/>
              <a:t>Before the Show</a:t>
            </a:r>
          </a:p>
        </p:txBody>
      </p:sp>
      <p:sp>
        <p:nvSpPr>
          <p:cNvPr id="5" name="TextBox 4"/>
          <p:cNvSpPr txBox="1"/>
          <p:nvPr/>
        </p:nvSpPr>
        <p:spPr>
          <a:xfrm>
            <a:off x="2667000" y="1447801"/>
            <a:ext cx="5715000" cy="7448193"/>
          </a:xfrm>
          <a:prstGeom prst="rect">
            <a:avLst/>
          </a:prstGeom>
          <a:noFill/>
        </p:spPr>
        <p:txBody>
          <a:bodyPr wrap="square" rtlCol="0">
            <a:spAutoFit/>
          </a:bodyPr>
          <a:lstStyle/>
          <a:p>
            <a:pPr>
              <a:buFont typeface="Arial" pitchFamily="34" charset="0"/>
              <a:buChar char="•"/>
            </a:pPr>
            <a:r>
              <a:rPr lang="en-US" sz="1600" b="1" dirty="0">
                <a:solidFill>
                  <a:schemeClr val="tx1">
                    <a:lumMod val="65000"/>
                    <a:lumOff val="35000"/>
                  </a:schemeClr>
                </a:solidFill>
              </a:rPr>
              <a:t>Register On Time – </a:t>
            </a:r>
            <a:r>
              <a:rPr lang="en-US" sz="1600" dirty="0">
                <a:solidFill>
                  <a:schemeClr val="tx1">
                    <a:lumMod val="65000"/>
                    <a:lumOff val="35000"/>
                  </a:schemeClr>
                </a:solidFill>
              </a:rPr>
              <a:t>This is a great show to partner with others in your area.</a:t>
            </a:r>
          </a:p>
          <a:p>
            <a:pPr>
              <a:buFont typeface="Arial" pitchFamily="34" charset="0"/>
              <a:buChar char="•"/>
            </a:pPr>
            <a:endParaRPr lang="en-US" sz="1600" dirty="0"/>
          </a:p>
          <a:p>
            <a:pPr>
              <a:buFont typeface="Arial" pitchFamily="34" charset="0"/>
              <a:buChar char="•"/>
            </a:pPr>
            <a:r>
              <a:rPr lang="en-US" sz="1600" b="1" dirty="0">
                <a:solidFill>
                  <a:schemeClr val="tx1">
                    <a:lumMod val="65000"/>
                    <a:lumOff val="35000"/>
                  </a:schemeClr>
                </a:solidFill>
              </a:rPr>
              <a:t>Prepare Booth  Display </a:t>
            </a:r>
            <a:r>
              <a:rPr lang="en-US" sz="1600" dirty="0">
                <a:solidFill>
                  <a:schemeClr val="tx1">
                    <a:lumMod val="65000"/>
                    <a:lumOff val="35000"/>
                  </a:schemeClr>
                </a:solidFill>
              </a:rPr>
              <a:t>– Many shows will have a theme and would expect you to decorate your booth to match the theme.</a:t>
            </a:r>
          </a:p>
          <a:p>
            <a:pPr>
              <a:buFont typeface="Arial" pitchFamily="34" charset="0"/>
              <a:buChar char="•"/>
            </a:pPr>
            <a:endParaRPr lang="en-US" sz="1600" dirty="0">
              <a:solidFill>
                <a:schemeClr val="tx1">
                  <a:lumMod val="65000"/>
                  <a:lumOff val="35000"/>
                </a:schemeClr>
              </a:solidFill>
            </a:endParaRPr>
          </a:p>
          <a:p>
            <a:pPr>
              <a:buFont typeface="Arial" pitchFamily="34" charset="0"/>
              <a:buChar char="•"/>
            </a:pPr>
            <a:r>
              <a:rPr lang="en-US" sz="1600" b="1" dirty="0">
                <a:solidFill>
                  <a:schemeClr val="tx1">
                    <a:lumMod val="65000"/>
                    <a:lumOff val="35000"/>
                  </a:schemeClr>
                </a:solidFill>
              </a:rPr>
              <a:t>Prepare Handout Materials </a:t>
            </a:r>
            <a:r>
              <a:rPr lang="en-US" sz="1600" dirty="0">
                <a:solidFill>
                  <a:schemeClr val="tx1">
                    <a:lumMod val="65000"/>
                    <a:lumOff val="35000"/>
                  </a:schemeClr>
                </a:solidFill>
              </a:rPr>
              <a:t>– Some shows may allow pricing, others do not.  If doing a group leader show…NO PRICING should be on the handout materials.  Take the number of people expected, divide by 2, and subtract a third.  This will give you the number of handouts and material you will need.</a:t>
            </a:r>
          </a:p>
          <a:p>
            <a:pPr>
              <a:buFont typeface="Arial" pitchFamily="34" charset="0"/>
              <a:buChar char="•"/>
            </a:pPr>
            <a:endParaRPr lang="en-US" sz="1600" dirty="0">
              <a:solidFill>
                <a:schemeClr val="tx1">
                  <a:lumMod val="65000"/>
                  <a:lumOff val="35000"/>
                </a:schemeClr>
              </a:solidFill>
            </a:endParaRPr>
          </a:p>
          <a:p>
            <a:pPr>
              <a:buFont typeface="Arial" pitchFamily="34" charset="0"/>
              <a:buChar char="•"/>
            </a:pPr>
            <a:r>
              <a:rPr lang="en-US" sz="1600" b="1" dirty="0">
                <a:solidFill>
                  <a:schemeClr val="tx1">
                    <a:lumMod val="65000"/>
                    <a:lumOff val="35000"/>
                  </a:schemeClr>
                </a:solidFill>
              </a:rPr>
              <a:t>Purchase Give Aways </a:t>
            </a:r>
            <a:r>
              <a:rPr lang="en-US" sz="1600" dirty="0">
                <a:solidFill>
                  <a:schemeClr val="tx1">
                    <a:lumMod val="65000"/>
                    <a:lumOff val="35000"/>
                  </a:schemeClr>
                </a:solidFill>
              </a:rPr>
              <a:t>– Many times they end up with the grandkids!  Candy is always a great alternative.</a:t>
            </a:r>
          </a:p>
          <a:p>
            <a:pPr>
              <a:buFont typeface="Arial" pitchFamily="34" charset="0"/>
              <a:buChar char="•"/>
            </a:pPr>
            <a:endParaRPr lang="en-US" sz="1600" dirty="0">
              <a:solidFill>
                <a:schemeClr val="tx1">
                  <a:lumMod val="65000"/>
                  <a:lumOff val="35000"/>
                </a:schemeClr>
              </a:solidFill>
            </a:endParaRPr>
          </a:p>
          <a:p>
            <a:pPr>
              <a:buFont typeface="Arial" pitchFamily="34" charset="0"/>
              <a:buChar char="•"/>
            </a:pPr>
            <a:r>
              <a:rPr lang="en-US" sz="1600" b="1" dirty="0">
                <a:solidFill>
                  <a:schemeClr val="tx1">
                    <a:lumMod val="65000"/>
                    <a:lumOff val="35000"/>
                  </a:schemeClr>
                </a:solidFill>
              </a:rPr>
              <a:t>Door Prize </a:t>
            </a:r>
            <a:r>
              <a:rPr lang="en-US" sz="1600" dirty="0">
                <a:solidFill>
                  <a:schemeClr val="tx1">
                    <a:lumMod val="65000"/>
                    <a:lumOff val="35000"/>
                  </a:schemeClr>
                </a:solidFill>
              </a:rPr>
              <a:t>– Something that assures a booking for your property.  Give an incentive and your door can work for you.</a:t>
            </a:r>
          </a:p>
          <a:p>
            <a:pPr>
              <a:buFont typeface="Arial" pitchFamily="34" charset="0"/>
              <a:buChar char="•"/>
            </a:pPr>
            <a:endParaRPr lang="en-US" sz="1600" dirty="0">
              <a:solidFill>
                <a:schemeClr val="tx1">
                  <a:lumMod val="65000"/>
                  <a:lumOff val="35000"/>
                </a:schemeClr>
              </a:solidFill>
            </a:endParaRPr>
          </a:p>
          <a:p>
            <a:pPr>
              <a:buFont typeface="Arial" pitchFamily="34" charset="0"/>
              <a:buChar char="•"/>
            </a:pPr>
            <a:endParaRPr lang="en-US" sz="1600" dirty="0">
              <a:solidFill>
                <a:schemeClr val="tx1">
                  <a:lumMod val="65000"/>
                  <a:lumOff val="35000"/>
                </a:schemeClr>
              </a:solidFill>
            </a:endParaRPr>
          </a:p>
          <a:p>
            <a:pPr>
              <a:buFont typeface="Arial" pitchFamily="34" charset="0"/>
              <a:buChar char="•"/>
            </a:pPr>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9000" y="152400"/>
            <a:ext cx="2971800" cy="457200"/>
          </a:xfrm>
        </p:spPr>
        <p:txBody>
          <a:bodyPr/>
          <a:lstStyle/>
          <a:p>
            <a:pPr algn="ctr"/>
            <a:r>
              <a:rPr lang="en-US" dirty="0"/>
              <a:t>At The Show</a:t>
            </a:r>
          </a:p>
        </p:txBody>
      </p:sp>
      <p:sp>
        <p:nvSpPr>
          <p:cNvPr id="4" name="TextBox 3"/>
          <p:cNvSpPr txBox="1"/>
          <p:nvPr/>
        </p:nvSpPr>
        <p:spPr>
          <a:xfrm>
            <a:off x="2438400" y="609600"/>
            <a:ext cx="5943600" cy="7786747"/>
          </a:xfrm>
          <a:prstGeom prst="rect">
            <a:avLst/>
          </a:prstGeom>
          <a:noFill/>
        </p:spPr>
        <p:txBody>
          <a:bodyPr wrap="square" rtlCol="0">
            <a:spAutoFit/>
          </a:bodyPr>
          <a:lstStyle/>
          <a:p>
            <a:pPr>
              <a:buFont typeface="Arial" pitchFamily="34" charset="0"/>
              <a:buChar char="•"/>
            </a:pPr>
            <a:r>
              <a:rPr lang="en-US" sz="1600" b="1" dirty="0">
                <a:solidFill>
                  <a:schemeClr val="tx1">
                    <a:lumMod val="65000"/>
                    <a:lumOff val="35000"/>
                  </a:schemeClr>
                </a:solidFill>
              </a:rPr>
              <a:t>Be On Time To Set Up</a:t>
            </a:r>
          </a:p>
          <a:p>
            <a:pPr>
              <a:buFont typeface="Arial" pitchFamily="34" charset="0"/>
              <a:buChar char="•"/>
            </a:pPr>
            <a:endParaRPr lang="en-US" sz="1600" b="1" dirty="0">
              <a:solidFill>
                <a:schemeClr val="tx1">
                  <a:lumMod val="65000"/>
                  <a:lumOff val="35000"/>
                </a:schemeClr>
              </a:solidFill>
            </a:endParaRPr>
          </a:p>
          <a:p>
            <a:pPr>
              <a:buFont typeface="Arial" pitchFamily="34" charset="0"/>
              <a:buChar char="•"/>
            </a:pPr>
            <a:r>
              <a:rPr lang="en-US" sz="1600" b="1" dirty="0">
                <a:solidFill>
                  <a:schemeClr val="tx1">
                    <a:lumMod val="65000"/>
                    <a:lumOff val="35000"/>
                  </a:schemeClr>
                </a:solidFill>
              </a:rPr>
              <a:t>Greet Everyone Who Comes To Your Booth – </a:t>
            </a:r>
            <a:r>
              <a:rPr lang="en-US" sz="1600" dirty="0">
                <a:solidFill>
                  <a:schemeClr val="tx1">
                    <a:lumMod val="65000"/>
                    <a:lumOff val="35000"/>
                  </a:schemeClr>
                </a:solidFill>
              </a:rPr>
              <a:t>Even those who are just there for the give aways.  </a:t>
            </a:r>
          </a:p>
          <a:p>
            <a:pPr>
              <a:buFont typeface="Arial" pitchFamily="34" charset="0"/>
              <a:buChar char="•"/>
            </a:pPr>
            <a:endParaRPr lang="en-US" sz="1600" b="1" dirty="0">
              <a:solidFill>
                <a:schemeClr val="tx1">
                  <a:lumMod val="65000"/>
                  <a:lumOff val="35000"/>
                </a:schemeClr>
              </a:solidFill>
            </a:endParaRPr>
          </a:p>
          <a:p>
            <a:pPr>
              <a:buFont typeface="Arial" pitchFamily="34" charset="0"/>
              <a:buChar char="•"/>
            </a:pPr>
            <a:r>
              <a:rPr lang="en-US" sz="1600" b="1" dirty="0">
                <a:solidFill>
                  <a:schemeClr val="tx1">
                    <a:lumMod val="65000"/>
                    <a:lumOff val="35000"/>
                  </a:schemeClr>
                </a:solidFill>
              </a:rPr>
              <a:t>Ask If they would Like Your Info -  </a:t>
            </a:r>
            <a:r>
              <a:rPr lang="en-US" sz="1600" dirty="0">
                <a:solidFill>
                  <a:schemeClr val="tx1">
                    <a:lumMod val="65000"/>
                    <a:lumOff val="35000"/>
                  </a:schemeClr>
                </a:solidFill>
              </a:rPr>
              <a:t>These types of shows are difficult on the vendor but that is no reason to be rude.  Ask if they would like your  materials.  If you just slip it in their bag, they will just throw it away and you have wasted your marketing dollars.</a:t>
            </a:r>
          </a:p>
          <a:p>
            <a:pPr>
              <a:buFont typeface="Arial" pitchFamily="34" charset="0"/>
              <a:buChar char="•"/>
            </a:pPr>
            <a:endParaRPr lang="en-US" sz="1600" dirty="0">
              <a:solidFill>
                <a:schemeClr val="tx1">
                  <a:lumMod val="65000"/>
                  <a:lumOff val="35000"/>
                </a:schemeClr>
              </a:solidFill>
            </a:endParaRPr>
          </a:p>
          <a:p>
            <a:pPr>
              <a:buFont typeface="Arial" pitchFamily="34" charset="0"/>
              <a:buChar char="•"/>
            </a:pPr>
            <a:r>
              <a:rPr lang="en-US" sz="1600" b="1" dirty="0">
                <a:solidFill>
                  <a:schemeClr val="tx1">
                    <a:lumMod val="65000"/>
                    <a:lumOff val="35000"/>
                  </a:schemeClr>
                </a:solidFill>
              </a:rPr>
              <a:t>Have Better Give Aways In The Back For “Special Attendees” – </a:t>
            </a:r>
            <a:r>
              <a:rPr lang="en-US" sz="1600" dirty="0">
                <a:solidFill>
                  <a:schemeClr val="tx1">
                    <a:lumMod val="65000"/>
                    <a:lumOff val="35000"/>
                  </a:schemeClr>
                </a:solidFill>
              </a:rPr>
              <a:t>If you know who is coming, send them a flyer offering them a “free” gift if they bring the flyer with them and stop at your booth.  Give a larger gift to those prospects that you know will bring a group to your property.</a:t>
            </a:r>
          </a:p>
          <a:p>
            <a:pPr>
              <a:buFont typeface="Arial" pitchFamily="34" charset="0"/>
              <a:buChar char="•"/>
            </a:pPr>
            <a:endParaRPr lang="en-US" sz="1600" dirty="0">
              <a:solidFill>
                <a:schemeClr val="tx1">
                  <a:lumMod val="65000"/>
                  <a:lumOff val="35000"/>
                </a:schemeClr>
              </a:solidFill>
            </a:endParaRPr>
          </a:p>
          <a:p>
            <a:pPr>
              <a:buFont typeface="Arial" pitchFamily="34" charset="0"/>
              <a:buChar char="•"/>
            </a:pPr>
            <a:r>
              <a:rPr lang="en-US" sz="1600" b="1" dirty="0">
                <a:solidFill>
                  <a:schemeClr val="tx1">
                    <a:lumMod val="65000"/>
                    <a:lumOff val="35000"/>
                  </a:schemeClr>
                </a:solidFill>
              </a:rPr>
              <a:t>Don’t Be Discouraged By The Numbers </a:t>
            </a:r>
            <a:r>
              <a:rPr lang="en-US" sz="1600" dirty="0">
                <a:solidFill>
                  <a:schemeClr val="tx1">
                    <a:lumMod val="65000"/>
                    <a:lumOff val="35000"/>
                  </a:schemeClr>
                </a:solidFill>
              </a:rPr>
              <a:t>– It only takes </a:t>
            </a:r>
          </a:p>
          <a:p>
            <a:pPr>
              <a:buFont typeface="Arial" pitchFamily="34" charset="0"/>
              <a:buChar char="•"/>
            </a:pPr>
            <a:r>
              <a:rPr lang="en-US" sz="1600" dirty="0">
                <a:solidFill>
                  <a:schemeClr val="tx1">
                    <a:lumMod val="65000"/>
                    <a:lumOff val="35000"/>
                  </a:schemeClr>
                </a:solidFill>
              </a:rPr>
              <a:t>3 – 4 people to bring a group to your property to make up for a show.  If you have spoken to four great prospects…you have done your job!</a:t>
            </a:r>
          </a:p>
          <a:p>
            <a:pPr>
              <a:buFont typeface="Arial" pitchFamily="34" charset="0"/>
              <a:buChar char="•"/>
            </a:pPr>
            <a:endParaRPr lang="en-US" sz="1600" dirty="0">
              <a:solidFill>
                <a:schemeClr val="tx1">
                  <a:lumMod val="65000"/>
                  <a:lumOff val="35000"/>
                </a:schemeClr>
              </a:solidFill>
            </a:endParaRPr>
          </a:p>
          <a:p>
            <a:pPr>
              <a:buFont typeface="Arial" pitchFamily="34" charset="0"/>
              <a:buChar char="•"/>
            </a:pPr>
            <a:r>
              <a:rPr lang="en-US" sz="1600" b="1" dirty="0">
                <a:solidFill>
                  <a:schemeClr val="tx1">
                    <a:lumMod val="65000"/>
                    <a:lumOff val="35000"/>
                  </a:schemeClr>
                </a:solidFill>
              </a:rPr>
              <a:t>Don’t Tear Down Until Told To or At Designated Time</a:t>
            </a:r>
          </a:p>
          <a:p>
            <a:pPr>
              <a:buFont typeface="Arial" pitchFamily="34" charset="0"/>
              <a:buChar char="•"/>
            </a:pPr>
            <a:endParaRPr lang="en-US" sz="1600" dirty="0">
              <a:solidFill>
                <a:schemeClr val="tx1">
                  <a:lumMod val="65000"/>
                  <a:lumOff val="35000"/>
                </a:schemeClr>
              </a:solidFill>
            </a:endParaRPr>
          </a:p>
          <a:p>
            <a:endParaRPr lang="en-US" sz="1600" dirty="0"/>
          </a:p>
          <a:p>
            <a:endParaRPr lang="en-US" sz="1600" b="1" dirty="0"/>
          </a:p>
          <a:p>
            <a:endParaRPr lang="en-US" sz="1600" b="1" dirty="0"/>
          </a:p>
          <a:p>
            <a:endParaRPr lang="en-US" sz="1600" dirty="0"/>
          </a:p>
          <a:p>
            <a:endParaRPr lang="en-US" sz="1600" dirty="0"/>
          </a:p>
          <a:p>
            <a:endParaRPr lang="en-US" b="1" dirty="0"/>
          </a:p>
          <a:p>
            <a:endParaRPr lang="en-US" b="1"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81000"/>
            <a:ext cx="4724400" cy="707886"/>
          </a:xfrm>
          <a:prstGeom prst="rect">
            <a:avLst/>
          </a:prstGeom>
          <a:noFill/>
        </p:spPr>
        <p:txBody>
          <a:bodyPr wrap="square" rtlCol="0">
            <a:spAutoFit/>
          </a:bodyPr>
          <a:lstStyle/>
          <a:p>
            <a:pPr algn="ctr"/>
            <a:r>
              <a:rPr lang="en-US" sz="4000" dirty="0"/>
              <a:t>Follow Up</a:t>
            </a:r>
          </a:p>
        </p:txBody>
      </p:sp>
      <p:sp>
        <p:nvSpPr>
          <p:cNvPr id="3" name="TextBox 2"/>
          <p:cNvSpPr txBox="1"/>
          <p:nvPr/>
        </p:nvSpPr>
        <p:spPr>
          <a:xfrm>
            <a:off x="1143000" y="1295400"/>
            <a:ext cx="6165470" cy="369332"/>
          </a:xfrm>
          <a:prstGeom prst="rect">
            <a:avLst/>
          </a:prstGeom>
          <a:noFill/>
        </p:spPr>
        <p:txBody>
          <a:bodyPr wrap="none" rtlCol="0">
            <a:spAutoFit/>
          </a:bodyPr>
          <a:lstStyle/>
          <a:p>
            <a:r>
              <a:rPr lang="en-US" b="1" dirty="0">
                <a:solidFill>
                  <a:schemeClr val="accent1">
                    <a:lumMod val="75000"/>
                  </a:schemeClr>
                </a:solidFill>
              </a:rPr>
              <a:t>Most important part of sales but most overlooked!</a:t>
            </a:r>
          </a:p>
        </p:txBody>
      </p:sp>
      <p:sp>
        <p:nvSpPr>
          <p:cNvPr id="5" name="TextBox 4"/>
          <p:cNvSpPr txBox="1"/>
          <p:nvPr/>
        </p:nvSpPr>
        <p:spPr>
          <a:xfrm>
            <a:off x="762000" y="1981200"/>
            <a:ext cx="7369325" cy="369332"/>
          </a:xfrm>
          <a:prstGeom prst="rect">
            <a:avLst/>
          </a:prstGeom>
          <a:noFill/>
        </p:spPr>
        <p:txBody>
          <a:bodyPr wrap="none" rtlCol="0">
            <a:spAutoFit/>
          </a:bodyPr>
          <a:lstStyle/>
          <a:p>
            <a:r>
              <a:rPr lang="en-US" dirty="0"/>
              <a:t>You follow up because 98% of all sales are made after the 10</a:t>
            </a:r>
            <a:r>
              <a:rPr lang="en-US" baseline="30000" dirty="0"/>
              <a:t>th</a:t>
            </a:r>
            <a:r>
              <a:rPr lang="en-US" dirty="0"/>
              <a:t> “NO”.</a:t>
            </a:r>
          </a:p>
        </p:txBody>
      </p:sp>
      <p:sp>
        <p:nvSpPr>
          <p:cNvPr id="6" name="TextBox 5"/>
          <p:cNvSpPr txBox="1"/>
          <p:nvPr/>
        </p:nvSpPr>
        <p:spPr>
          <a:xfrm>
            <a:off x="3276600" y="2590800"/>
            <a:ext cx="1787669" cy="369332"/>
          </a:xfrm>
          <a:prstGeom prst="rect">
            <a:avLst/>
          </a:prstGeom>
          <a:noFill/>
        </p:spPr>
        <p:txBody>
          <a:bodyPr wrap="none" rtlCol="0">
            <a:spAutoFit/>
          </a:bodyPr>
          <a:lstStyle/>
          <a:p>
            <a:r>
              <a:rPr lang="en-US" dirty="0"/>
              <a:t>Write it down!!</a:t>
            </a:r>
          </a:p>
        </p:txBody>
      </p:sp>
      <p:sp>
        <p:nvSpPr>
          <p:cNvPr id="7" name="TextBox 6"/>
          <p:cNvSpPr txBox="1"/>
          <p:nvPr/>
        </p:nvSpPr>
        <p:spPr>
          <a:xfrm>
            <a:off x="3124200" y="3124200"/>
            <a:ext cx="2105063" cy="369332"/>
          </a:xfrm>
          <a:prstGeom prst="rect">
            <a:avLst/>
          </a:prstGeom>
          <a:noFill/>
        </p:spPr>
        <p:txBody>
          <a:bodyPr wrap="none" rtlCol="0">
            <a:spAutoFit/>
          </a:bodyPr>
          <a:lstStyle/>
          <a:p>
            <a:r>
              <a:rPr lang="en-US" dirty="0"/>
              <a:t>Use a Show Sheet</a:t>
            </a:r>
          </a:p>
        </p:txBody>
      </p:sp>
      <p:sp>
        <p:nvSpPr>
          <p:cNvPr id="8" name="TextBox 7"/>
          <p:cNvSpPr txBox="1"/>
          <p:nvPr/>
        </p:nvSpPr>
        <p:spPr>
          <a:xfrm>
            <a:off x="914400" y="3962400"/>
            <a:ext cx="3886200" cy="1754326"/>
          </a:xfrm>
          <a:prstGeom prst="rect">
            <a:avLst/>
          </a:prstGeom>
          <a:noFill/>
        </p:spPr>
        <p:txBody>
          <a:bodyPr wrap="square" rtlCol="0">
            <a:spAutoFit/>
          </a:bodyPr>
          <a:lstStyle/>
          <a:p>
            <a:r>
              <a:rPr lang="en-US" dirty="0"/>
              <a:t>Follow Up With:</a:t>
            </a:r>
          </a:p>
          <a:p>
            <a:pPr lvl="1">
              <a:buFont typeface="Wingdings" pitchFamily="2" charset="2"/>
              <a:buChar char="v"/>
            </a:pPr>
            <a:r>
              <a:rPr lang="en-US" dirty="0"/>
              <a:t>Calls</a:t>
            </a:r>
          </a:p>
          <a:p>
            <a:pPr lvl="1">
              <a:buFont typeface="Wingdings" pitchFamily="2" charset="2"/>
              <a:buChar char="v"/>
            </a:pPr>
            <a:r>
              <a:rPr lang="en-US" dirty="0"/>
              <a:t>Emails</a:t>
            </a:r>
          </a:p>
          <a:p>
            <a:pPr lvl="1">
              <a:buFont typeface="Wingdings" pitchFamily="2" charset="2"/>
              <a:buChar char="v"/>
            </a:pPr>
            <a:r>
              <a:rPr lang="en-US" dirty="0"/>
              <a:t>Leads</a:t>
            </a:r>
          </a:p>
          <a:p>
            <a:pPr lvl="1">
              <a:buFont typeface="Wingdings" pitchFamily="2" charset="2"/>
              <a:buChar char="v"/>
            </a:pPr>
            <a:r>
              <a:rPr lang="en-US" dirty="0"/>
              <a:t>Networking Opportunities</a:t>
            </a:r>
          </a:p>
          <a:p>
            <a:endParaRPr lang="en-US" dirty="0"/>
          </a:p>
        </p:txBody>
      </p:sp>
      <p:sp>
        <p:nvSpPr>
          <p:cNvPr id="9" name="TextBox 8"/>
          <p:cNvSpPr txBox="1"/>
          <p:nvPr/>
        </p:nvSpPr>
        <p:spPr>
          <a:xfrm>
            <a:off x="4800600" y="3886200"/>
            <a:ext cx="3664786" cy="1754326"/>
          </a:xfrm>
          <a:prstGeom prst="rect">
            <a:avLst/>
          </a:prstGeom>
          <a:noFill/>
        </p:spPr>
        <p:txBody>
          <a:bodyPr wrap="none" rtlCol="0">
            <a:spAutoFit/>
          </a:bodyPr>
          <a:lstStyle/>
          <a:p>
            <a:r>
              <a:rPr lang="en-US" dirty="0"/>
              <a:t>Be Creative!</a:t>
            </a:r>
          </a:p>
          <a:p>
            <a:endParaRPr lang="en-US" dirty="0"/>
          </a:p>
          <a:p>
            <a:pPr lvl="1">
              <a:buFont typeface="Wingdings" pitchFamily="2" charset="2"/>
              <a:buChar char="v"/>
            </a:pPr>
            <a:r>
              <a:rPr lang="en-US" dirty="0"/>
              <a:t>Post Cards</a:t>
            </a:r>
          </a:p>
          <a:p>
            <a:pPr lvl="1">
              <a:buFont typeface="Wingdings" pitchFamily="2" charset="2"/>
              <a:buChar char="v"/>
            </a:pPr>
            <a:r>
              <a:rPr lang="en-US" dirty="0"/>
              <a:t>Food</a:t>
            </a:r>
          </a:p>
          <a:p>
            <a:pPr lvl="1">
              <a:buFont typeface="Wingdings" pitchFamily="2" charset="2"/>
              <a:buChar char="v"/>
            </a:pPr>
            <a:r>
              <a:rPr lang="en-US" dirty="0"/>
              <a:t>Louisville “Big” Campaign</a:t>
            </a:r>
          </a:p>
          <a:p>
            <a:pPr lvl="1">
              <a:buFont typeface="Wingdings" pitchFamily="2" charset="2"/>
              <a:buChar char="v"/>
            </a:pPr>
            <a:r>
              <a:rPr lang="en-US" dirty="0"/>
              <a:t>NC Christmas Lights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800" decel="100000"/>
                                        <p:tgtEl>
                                          <p:spTgt spid="3"/>
                                        </p:tgtEl>
                                      </p:cBhvr>
                                    </p:animEffect>
                                    <p:anim calcmode="lin" valueType="num">
                                      <p:cBhvr>
                                        <p:cTn id="13" dur="800" decel="100000" fill="hold"/>
                                        <p:tgtEl>
                                          <p:spTgt spid="3"/>
                                        </p:tgtEl>
                                        <p:attrNameLst>
                                          <p:attrName>style.rotation</p:attrName>
                                        </p:attrNameLst>
                                      </p:cBhvr>
                                      <p:tavLst>
                                        <p:tav tm="0">
                                          <p:val>
                                            <p:fltVal val="-90"/>
                                          </p:val>
                                        </p:tav>
                                        <p:tav tm="100000">
                                          <p:val>
                                            <p:fltVal val="0"/>
                                          </p:val>
                                        </p:tav>
                                      </p:tavLst>
                                    </p:anim>
                                    <p:anim calcmode="lin" valueType="num">
                                      <p:cBhvr>
                                        <p:cTn id="14" dur="800" decel="100000" fill="hold"/>
                                        <p:tgtEl>
                                          <p:spTgt spid="3"/>
                                        </p:tgtEl>
                                        <p:attrNameLst>
                                          <p:attrName>ppt_x</p:attrName>
                                        </p:attrNameLst>
                                      </p:cBhvr>
                                      <p:tavLst>
                                        <p:tav tm="0">
                                          <p:val>
                                            <p:strVal val="#ppt_x+0.4"/>
                                          </p:val>
                                        </p:tav>
                                        <p:tav tm="100000">
                                          <p:val>
                                            <p:strVal val="#ppt_x-0.05"/>
                                          </p:val>
                                        </p:tav>
                                      </p:tavLst>
                                    </p:anim>
                                    <p:anim calcmode="lin" valueType="num">
                                      <p:cBhvr>
                                        <p:cTn id="15" dur="800" decel="100000" fill="hold"/>
                                        <p:tgtEl>
                                          <p:spTgt spid="3"/>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mph" presetSubtype="0" fill="hold" grpId="0" nodeType="clickEffect">
                                  <p:stCondLst>
                                    <p:cond delay="0"/>
                                  </p:stCondLst>
                                  <p:iterate type="lt">
                                    <p:tmPct val="4000"/>
                                  </p:iterate>
                                  <p:childTnLst>
                                    <p:set>
                                      <p:cBhvr override="childStyle">
                                        <p:cTn id="21" dur="500" fill="hold"/>
                                        <p:tgtEl>
                                          <p:spTgt spid="5"/>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800" decel="100000"/>
                                        <p:tgtEl>
                                          <p:spTgt spid="7"/>
                                        </p:tgtEl>
                                      </p:cBhvr>
                                    </p:animEffect>
                                    <p:anim calcmode="lin" valueType="num">
                                      <p:cBhvr>
                                        <p:cTn id="33" dur="800" decel="100000" fill="hold"/>
                                        <p:tgtEl>
                                          <p:spTgt spid="7"/>
                                        </p:tgtEl>
                                        <p:attrNameLst>
                                          <p:attrName>style.rotation</p:attrName>
                                        </p:attrNameLst>
                                      </p:cBhvr>
                                      <p:tavLst>
                                        <p:tav tm="0">
                                          <p:val>
                                            <p:fltVal val="-90"/>
                                          </p:val>
                                        </p:tav>
                                        <p:tav tm="100000">
                                          <p:val>
                                            <p:fltVal val="0"/>
                                          </p:val>
                                        </p:tav>
                                      </p:tavLst>
                                    </p:anim>
                                    <p:anim calcmode="lin" valueType="num">
                                      <p:cBhvr>
                                        <p:cTn id="34" dur="800" decel="100000" fill="hold"/>
                                        <p:tgtEl>
                                          <p:spTgt spid="7"/>
                                        </p:tgtEl>
                                        <p:attrNameLst>
                                          <p:attrName>ppt_x</p:attrName>
                                        </p:attrNameLst>
                                      </p:cBhvr>
                                      <p:tavLst>
                                        <p:tav tm="0">
                                          <p:val>
                                            <p:strVal val="#ppt_x+0.4"/>
                                          </p:val>
                                        </p:tav>
                                        <p:tav tm="100000">
                                          <p:val>
                                            <p:strVal val="#ppt_x-0.05"/>
                                          </p:val>
                                        </p:tav>
                                      </p:tavLst>
                                    </p:anim>
                                    <p:anim calcmode="lin" valueType="num">
                                      <p:cBhvr>
                                        <p:cTn id="35" dur="800" decel="100000" fill="hold"/>
                                        <p:tgtEl>
                                          <p:spTgt spid="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heckerboard(across)">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lide(fromBottom)">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grpId="1"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55" dur="1000" fill="hold"/>
                                        <p:tgtEl>
                                          <p:spTgt spid="3"/>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2" nodeType="clickEffect">
                                  <p:stCondLst>
                                    <p:cond delay="0"/>
                                  </p:stCondLst>
                                  <p:childTnLst>
                                    <p:set>
                                      <p:cBhvr>
                                        <p:cTn id="63" dur="1" fill="hold">
                                          <p:stCondLst>
                                            <p:cond delay="0"/>
                                          </p:stCondLst>
                                        </p:cTn>
                                        <p:tgtEl>
                                          <p:spTgt spid="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grpId="3" nodeType="click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p:cTn id="68"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71" dur="1000" fill="hold"/>
                                        <p:tgtEl>
                                          <p:spTgt spid="3"/>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3"/>
                                        </p:tgtEl>
                                      </p:cBhvr>
                                    </p:animEffect>
                                  </p:childTnLst>
                                </p:cTn>
                              </p:par>
                            </p:childTnLst>
                          </p:cTn>
                        </p:par>
                      </p:childTnLst>
                    </p:cTn>
                  </p:par>
                  <p:par>
                    <p:cTn id="76" fill="hold">
                      <p:stCondLst>
                        <p:cond delay="indefinite"/>
                      </p:stCondLst>
                      <p:childTnLst>
                        <p:par>
                          <p:cTn id="77" fill="hold">
                            <p:stCondLst>
                              <p:cond delay="0"/>
                            </p:stCondLst>
                            <p:childTnLst>
                              <p:par>
                                <p:cTn id="78" presetID="7" presetClass="entr" presetSubtype="4" fill="hold" grpId="1" nodeType="clickEffect">
                                  <p:stCondLst>
                                    <p:cond delay="0"/>
                                  </p:stCondLst>
                                  <p:iterate type="lt">
                                    <p:tmPct val="0"/>
                                  </p:iterate>
                                  <p:childTnLst>
                                    <p:set>
                                      <p:cBhvr>
                                        <p:cTn id="79" dur="1" fill="hold">
                                          <p:stCondLst>
                                            <p:cond delay="0"/>
                                          </p:stCondLst>
                                        </p:cTn>
                                        <p:tgtEl>
                                          <p:spTgt spid="5"/>
                                        </p:tgtEl>
                                        <p:attrNameLst>
                                          <p:attrName>style.visibility</p:attrName>
                                        </p:attrNameLst>
                                      </p:cBhvr>
                                      <p:to>
                                        <p:strVal val="visible"/>
                                      </p:to>
                                    </p:set>
                                    <p:anim calcmode="lin" valueType="num">
                                      <p:cBhvr additive="base">
                                        <p:cTn id="80" dur="5000" fill="hold"/>
                                        <p:tgtEl>
                                          <p:spTgt spid="5"/>
                                        </p:tgtEl>
                                        <p:attrNameLst>
                                          <p:attrName>ppt_x</p:attrName>
                                        </p:attrNameLst>
                                      </p:cBhvr>
                                      <p:tavLst>
                                        <p:tav tm="0">
                                          <p:val>
                                            <p:strVal val="#ppt_x"/>
                                          </p:val>
                                        </p:tav>
                                        <p:tav tm="100000">
                                          <p:val>
                                            <p:strVal val="#ppt_x"/>
                                          </p:val>
                                        </p:tav>
                                      </p:tavLst>
                                    </p:anim>
                                    <p:anim calcmode="lin" valueType="num">
                                      <p:cBhvr additive="base">
                                        <p:cTn id="81"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5" presetClass="entr" presetSubtype="0" fill="hold" grpId="1" nodeType="clickEffect">
                                  <p:stCondLst>
                                    <p:cond delay="0"/>
                                  </p:stCondLst>
                                  <p:childTnLst>
                                    <p:set>
                                      <p:cBhvr>
                                        <p:cTn id="85" dur="1" fill="hold">
                                          <p:stCondLst>
                                            <p:cond delay="0"/>
                                          </p:stCondLst>
                                        </p:cTn>
                                        <p:tgtEl>
                                          <p:spTgt spid="6"/>
                                        </p:tgtEl>
                                        <p:attrNameLst>
                                          <p:attrName>style.visibility</p:attrName>
                                        </p:attrNameLst>
                                      </p:cBhvr>
                                      <p:to>
                                        <p:strVal val="visible"/>
                                      </p:to>
                                    </p:set>
                                    <p:anim calcmode="lin" valueType="num">
                                      <p:cBhvr>
                                        <p:cTn id="8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8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89" dur="1000" fill="hold"/>
                                        <p:tgtEl>
                                          <p:spTgt spid="6"/>
                                        </p:tgtEl>
                                        <p:attrNameLst>
                                          <p:attrName>ppt_h</p:attrName>
                                        </p:attrNameLst>
                                      </p:cBhvr>
                                      <p:tavLst>
                                        <p:tav tm="0">
                                          <p:val>
                                            <p:strVal val="#ppt_h"/>
                                          </p:val>
                                        </p:tav>
                                        <p:tav tm="100000">
                                          <p:val>
                                            <p:strVal val="#ppt_h"/>
                                          </p:val>
                                        </p:tav>
                                      </p:tavLst>
                                    </p:anim>
                                    <p:anim calcmode="lin" valueType="num">
                                      <p:cBhvr>
                                        <p:cTn id="9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9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9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93" dur="1000" decel="50000">
                                          <p:stCondLst>
                                            <p:cond delay="0"/>
                                          </p:stCondLst>
                                        </p:cTn>
                                        <p:tgtEl>
                                          <p:spTgt spid="6"/>
                                        </p:tgtEl>
                                      </p:cBhvr>
                                    </p:animEffect>
                                  </p:childTnLst>
                                </p:cTn>
                              </p:par>
                            </p:childTnLst>
                          </p:cTn>
                        </p:par>
                      </p:childTnLst>
                    </p:cTn>
                  </p:par>
                  <p:par>
                    <p:cTn id="94" fill="hold">
                      <p:stCondLst>
                        <p:cond delay="indefinite"/>
                      </p:stCondLst>
                      <p:childTnLst>
                        <p:par>
                          <p:cTn id="95" fill="hold">
                            <p:stCondLst>
                              <p:cond delay="0"/>
                            </p:stCondLst>
                            <p:childTnLst>
                              <p:par>
                                <p:cTn id="96" presetID="7" presetClass="entr" presetSubtype="4" fill="hold" grpId="1" nodeType="clickEffect">
                                  <p:stCondLst>
                                    <p:cond delay="0"/>
                                  </p:stCondLst>
                                  <p:childTnLst>
                                    <p:set>
                                      <p:cBhvr>
                                        <p:cTn id="97" dur="1" fill="hold">
                                          <p:stCondLst>
                                            <p:cond delay="0"/>
                                          </p:stCondLst>
                                        </p:cTn>
                                        <p:tgtEl>
                                          <p:spTgt spid="7"/>
                                        </p:tgtEl>
                                        <p:attrNameLst>
                                          <p:attrName>style.visibility</p:attrName>
                                        </p:attrNameLst>
                                      </p:cBhvr>
                                      <p:to>
                                        <p:strVal val="visible"/>
                                      </p:to>
                                    </p:set>
                                    <p:anim calcmode="lin" valueType="num">
                                      <p:cBhvr additive="base">
                                        <p:cTn id="98" dur="5000" fill="hold"/>
                                        <p:tgtEl>
                                          <p:spTgt spid="7"/>
                                        </p:tgtEl>
                                        <p:attrNameLst>
                                          <p:attrName>ppt_x</p:attrName>
                                        </p:attrNameLst>
                                      </p:cBhvr>
                                      <p:tavLst>
                                        <p:tav tm="0">
                                          <p:val>
                                            <p:strVal val="#ppt_x"/>
                                          </p:val>
                                        </p:tav>
                                        <p:tav tm="100000">
                                          <p:val>
                                            <p:strVal val="#ppt_x"/>
                                          </p:val>
                                        </p:tav>
                                      </p:tavLst>
                                    </p:anim>
                                    <p:anim calcmode="lin" valueType="num">
                                      <p:cBhvr additive="base">
                                        <p:cTn id="99"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3" grpId="2"/>
      <p:bldP spid="3" grpId="3"/>
      <p:bldP spid="5" grpId="0"/>
      <p:bldP spid="5" grpId="1"/>
      <p:bldP spid="6" grpId="0"/>
      <p:bldP spid="6" grpId="1"/>
      <p:bldP spid="7" grpId="0"/>
      <p:bldP spid="7" grpId="1"/>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705600" cy="2053590"/>
          </a:xfrm>
        </p:spPr>
        <p:txBody>
          <a:bodyPr/>
          <a:lstStyle/>
          <a:p>
            <a:pPr algn="ctr"/>
            <a:r>
              <a:rPr lang="en-US" dirty="0"/>
              <a:t>What Do Operators look For?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81000"/>
            <a:ext cx="4343400" cy="523220"/>
          </a:xfrm>
          <a:prstGeom prst="rect">
            <a:avLst/>
          </a:prstGeom>
          <a:noFill/>
        </p:spPr>
        <p:txBody>
          <a:bodyPr wrap="square" rtlCol="0">
            <a:spAutoFit/>
          </a:bodyPr>
          <a:lstStyle/>
          <a:p>
            <a:r>
              <a:rPr lang="en-US" sz="2800" b="1" dirty="0">
                <a:solidFill>
                  <a:schemeClr val="accent1"/>
                </a:solidFill>
              </a:rPr>
              <a:t>From Destinations…</a:t>
            </a:r>
          </a:p>
        </p:txBody>
      </p:sp>
      <p:sp>
        <p:nvSpPr>
          <p:cNvPr id="3" name="TextBox 2"/>
          <p:cNvSpPr txBox="1"/>
          <p:nvPr/>
        </p:nvSpPr>
        <p:spPr>
          <a:xfrm>
            <a:off x="1752600" y="2057400"/>
            <a:ext cx="3124200" cy="369332"/>
          </a:xfrm>
          <a:prstGeom prst="rect">
            <a:avLst/>
          </a:prstGeom>
          <a:noFill/>
        </p:spPr>
        <p:txBody>
          <a:bodyPr wrap="square" rtlCol="0">
            <a:spAutoFit/>
          </a:bodyPr>
          <a:lstStyle/>
          <a:p>
            <a:r>
              <a:rPr lang="en-US" dirty="0"/>
              <a:t>Milepost information</a:t>
            </a:r>
          </a:p>
        </p:txBody>
      </p:sp>
      <p:sp>
        <p:nvSpPr>
          <p:cNvPr id="4" name="TextBox 3"/>
          <p:cNvSpPr txBox="1"/>
          <p:nvPr/>
        </p:nvSpPr>
        <p:spPr>
          <a:xfrm>
            <a:off x="1828800" y="2667000"/>
            <a:ext cx="3657600" cy="369332"/>
          </a:xfrm>
          <a:prstGeom prst="rect">
            <a:avLst/>
          </a:prstGeom>
          <a:noFill/>
        </p:spPr>
        <p:txBody>
          <a:bodyPr wrap="square" rtlCol="0">
            <a:spAutoFit/>
          </a:bodyPr>
          <a:lstStyle/>
          <a:p>
            <a:r>
              <a:rPr lang="en-US" dirty="0"/>
              <a:t>Marketing support materials</a:t>
            </a:r>
          </a:p>
        </p:txBody>
      </p:sp>
      <p:sp>
        <p:nvSpPr>
          <p:cNvPr id="5" name="TextBox 4"/>
          <p:cNvSpPr txBox="1"/>
          <p:nvPr/>
        </p:nvSpPr>
        <p:spPr>
          <a:xfrm>
            <a:off x="1752600" y="1447800"/>
            <a:ext cx="2895600" cy="369332"/>
          </a:xfrm>
          <a:prstGeom prst="rect">
            <a:avLst/>
          </a:prstGeom>
          <a:noFill/>
        </p:spPr>
        <p:txBody>
          <a:bodyPr wrap="square" rtlCol="0">
            <a:spAutoFit/>
          </a:bodyPr>
          <a:lstStyle/>
          <a:p>
            <a:r>
              <a:rPr lang="en-US" dirty="0"/>
              <a:t>Sites en route</a:t>
            </a:r>
          </a:p>
        </p:txBody>
      </p:sp>
      <p:sp>
        <p:nvSpPr>
          <p:cNvPr id="8" name="TextBox 7"/>
          <p:cNvSpPr txBox="1"/>
          <p:nvPr/>
        </p:nvSpPr>
        <p:spPr>
          <a:xfrm>
            <a:off x="1752600" y="3276600"/>
            <a:ext cx="2331087" cy="369332"/>
          </a:xfrm>
          <a:prstGeom prst="rect">
            <a:avLst/>
          </a:prstGeom>
          <a:noFill/>
        </p:spPr>
        <p:txBody>
          <a:bodyPr wrap="none" rtlCol="0">
            <a:spAutoFit/>
          </a:bodyPr>
          <a:lstStyle/>
          <a:p>
            <a:r>
              <a:rPr lang="en-US" dirty="0"/>
              <a:t>Scenic route options</a:t>
            </a:r>
          </a:p>
        </p:txBody>
      </p:sp>
      <p:sp>
        <p:nvSpPr>
          <p:cNvPr id="9" name="TextBox 8"/>
          <p:cNvSpPr txBox="1"/>
          <p:nvPr/>
        </p:nvSpPr>
        <p:spPr>
          <a:xfrm>
            <a:off x="1752600" y="3886200"/>
            <a:ext cx="2770310" cy="369332"/>
          </a:xfrm>
          <a:prstGeom prst="rect">
            <a:avLst/>
          </a:prstGeom>
          <a:noFill/>
        </p:spPr>
        <p:txBody>
          <a:bodyPr wrap="none" rtlCol="0">
            <a:spAutoFit/>
          </a:bodyPr>
          <a:lstStyle/>
          <a:p>
            <a:r>
              <a:rPr lang="en-US" dirty="0"/>
              <a:t>Nearby areas of interest</a:t>
            </a:r>
          </a:p>
        </p:txBody>
      </p:sp>
      <p:sp>
        <p:nvSpPr>
          <p:cNvPr id="10" name="TextBox 9"/>
          <p:cNvSpPr txBox="1"/>
          <p:nvPr/>
        </p:nvSpPr>
        <p:spPr>
          <a:xfrm>
            <a:off x="1752600" y="4572000"/>
            <a:ext cx="7162800" cy="646331"/>
          </a:xfrm>
          <a:prstGeom prst="rect">
            <a:avLst/>
          </a:prstGeom>
          <a:noFill/>
        </p:spPr>
        <p:txBody>
          <a:bodyPr wrap="square" rtlCol="0">
            <a:spAutoFit/>
          </a:bodyPr>
          <a:lstStyle/>
          <a:p>
            <a:r>
              <a:rPr lang="en-US" dirty="0"/>
              <a:t>Adequate, varied and nearby hotels, restaurants </a:t>
            </a:r>
          </a:p>
          <a:p>
            <a:r>
              <a:rPr lang="en-US" dirty="0"/>
              <a:t>                                                                  and attractions</a:t>
            </a:r>
          </a:p>
        </p:txBody>
      </p:sp>
      <p:sp>
        <p:nvSpPr>
          <p:cNvPr id="11" name="TextBox 10"/>
          <p:cNvSpPr txBox="1"/>
          <p:nvPr/>
        </p:nvSpPr>
        <p:spPr>
          <a:xfrm>
            <a:off x="1752600" y="5257800"/>
            <a:ext cx="3716082" cy="369332"/>
          </a:xfrm>
          <a:prstGeom prst="rect">
            <a:avLst/>
          </a:prstGeom>
          <a:noFill/>
        </p:spPr>
        <p:txBody>
          <a:bodyPr wrap="none" rtlCol="0">
            <a:spAutoFit/>
          </a:bodyPr>
          <a:lstStyle/>
          <a:p>
            <a:r>
              <a:rPr lang="en-US" dirty="0"/>
              <a:t>Communities that want business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81000"/>
            <a:ext cx="4343400" cy="523220"/>
          </a:xfrm>
          <a:prstGeom prst="rect">
            <a:avLst/>
          </a:prstGeom>
          <a:noFill/>
        </p:spPr>
        <p:txBody>
          <a:bodyPr wrap="square" rtlCol="0">
            <a:spAutoFit/>
          </a:bodyPr>
          <a:lstStyle/>
          <a:p>
            <a:r>
              <a:rPr lang="en-US" sz="2800" b="1" dirty="0">
                <a:solidFill>
                  <a:schemeClr val="accent1"/>
                </a:solidFill>
              </a:rPr>
              <a:t>From Attractions…</a:t>
            </a:r>
          </a:p>
        </p:txBody>
      </p:sp>
      <p:sp>
        <p:nvSpPr>
          <p:cNvPr id="3" name="TextBox 2"/>
          <p:cNvSpPr txBox="1"/>
          <p:nvPr/>
        </p:nvSpPr>
        <p:spPr>
          <a:xfrm>
            <a:off x="1752600" y="1828800"/>
            <a:ext cx="3124200" cy="369332"/>
          </a:xfrm>
          <a:prstGeom prst="rect">
            <a:avLst/>
          </a:prstGeom>
          <a:noFill/>
        </p:spPr>
        <p:txBody>
          <a:bodyPr wrap="square" rtlCol="0">
            <a:spAutoFit/>
          </a:bodyPr>
          <a:lstStyle/>
          <a:p>
            <a:r>
              <a:rPr lang="en-US" dirty="0"/>
              <a:t>Special entrances</a:t>
            </a:r>
          </a:p>
        </p:txBody>
      </p:sp>
      <p:sp>
        <p:nvSpPr>
          <p:cNvPr id="4" name="TextBox 3"/>
          <p:cNvSpPr txBox="1"/>
          <p:nvPr/>
        </p:nvSpPr>
        <p:spPr>
          <a:xfrm>
            <a:off x="1752600" y="2438400"/>
            <a:ext cx="6629400" cy="369332"/>
          </a:xfrm>
          <a:prstGeom prst="rect">
            <a:avLst/>
          </a:prstGeom>
          <a:noFill/>
        </p:spPr>
        <p:txBody>
          <a:bodyPr wrap="square" rtlCol="0">
            <a:spAutoFit/>
          </a:bodyPr>
          <a:lstStyle/>
          <a:p>
            <a:r>
              <a:rPr lang="en-US" dirty="0"/>
              <a:t>Good group seating with views for entertainment</a:t>
            </a:r>
          </a:p>
        </p:txBody>
      </p:sp>
      <p:sp>
        <p:nvSpPr>
          <p:cNvPr id="5" name="TextBox 4"/>
          <p:cNvSpPr txBox="1"/>
          <p:nvPr/>
        </p:nvSpPr>
        <p:spPr>
          <a:xfrm>
            <a:off x="1752600" y="1295400"/>
            <a:ext cx="6248400" cy="369332"/>
          </a:xfrm>
          <a:prstGeom prst="rect">
            <a:avLst/>
          </a:prstGeom>
          <a:noFill/>
        </p:spPr>
        <p:txBody>
          <a:bodyPr wrap="square" rtlCol="0">
            <a:spAutoFit/>
          </a:bodyPr>
          <a:lstStyle/>
          <a:p>
            <a:r>
              <a:rPr lang="en-US" dirty="0"/>
              <a:t>Adequate capacity to handle large groups</a:t>
            </a:r>
          </a:p>
        </p:txBody>
      </p:sp>
      <p:sp>
        <p:nvSpPr>
          <p:cNvPr id="8" name="TextBox 7"/>
          <p:cNvSpPr txBox="1"/>
          <p:nvPr/>
        </p:nvSpPr>
        <p:spPr>
          <a:xfrm>
            <a:off x="1752600" y="3048000"/>
            <a:ext cx="1202573" cy="369332"/>
          </a:xfrm>
          <a:prstGeom prst="rect">
            <a:avLst/>
          </a:prstGeom>
          <a:noFill/>
        </p:spPr>
        <p:txBody>
          <a:bodyPr wrap="none" rtlCol="0">
            <a:spAutoFit/>
          </a:bodyPr>
          <a:lstStyle/>
          <a:p>
            <a:r>
              <a:rPr lang="en-US" dirty="0"/>
              <a:t>Gift Shop</a:t>
            </a:r>
          </a:p>
        </p:txBody>
      </p:sp>
      <p:sp>
        <p:nvSpPr>
          <p:cNvPr id="9" name="TextBox 8"/>
          <p:cNvSpPr txBox="1"/>
          <p:nvPr/>
        </p:nvSpPr>
        <p:spPr>
          <a:xfrm>
            <a:off x="1752600" y="3581400"/>
            <a:ext cx="3377848" cy="369332"/>
          </a:xfrm>
          <a:prstGeom prst="rect">
            <a:avLst/>
          </a:prstGeom>
          <a:noFill/>
        </p:spPr>
        <p:txBody>
          <a:bodyPr wrap="none" rtlCol="0">
            <a:spAutoFit/>
          </a:bodyPr>
          <a:lstStyle/>
          <a:p>
            <a:r>
              <a:rPr lang="en-US" dirty="0"/>
              <a:t>Clean and plentiful restrooms</a:t>
            </a:r>
          </a:p>
        </p:txBody>
      </p:sp>
      <p:sp>
        <p:nvSpPr>
          <p:cNvPr id="10" name="TextBox 9"/>
          <p:cNvSpPr txBox="1"/>
          <p:nvPr/>
        </p:nvSpPr>
        <p:spPr>
          <a:xfrm>
            <a:off x="1752600" y="4191000"/>
            <a:ext cx="3352800" cy="369332"/>
          </a:xfrm>
          <a:prstGeom prst="rect">
            <a:avLst/>
          </a:prstGeom>
          <a:noFill/>
        </p:spPr>
        <p:txBody>
          <a:bodyPr wrap="square" rtlCol="0">
            <a:spAutoFit/>
          </a:bodyPr>
          <a:lstStyle/>
          <a:p>
            <a:r>
              <a:rPr lang="en-US" dirty="0"/>
              <a:t>Sitting areas</a:t>
            </a:r>
          </a:p>
        </p:txBody>
      </p:sp>
      <p:sp>
        <p:nvSpPr>
          <p:cNvPr id="11" name="TextBox 10"/>
          <p:cNvSpPr txBox="1"/>
          <p:nvPr/>
        </p:nvSpPr>
        <p:spPr>
          <a:xfrm>
            <a:off x="1752600" y="4800600"/>
            <a:ext cx="2898550" cy="369332"/>
          </a:xfrm>
          <a:prstGeom prst="rect">
            <a:avLst/>
          </a:prstGeom>
          <a:noFill/>
        </p:spPr>
        <p:txBody>
          <a:bodyPr wrap="none" rtlCol="0">
            <a:spAutoFit/>
          </a:bodyPr>
          <a:lstStyle/>
          <a:p>
            <a:r>
              <a:rPr lang="en-US" dirty="0"/>
              <a:t>Helpful and friendly staff</a:t>
            </a:r>
          </a:p>
        </p:txBody>
      </p:sp>
      <p:sp>
        <p:nvSpPr>
          <p:cNvPr id="12" name="TextBox 11"/>
          <p:cNvSpPr txBox="1"/>
          <p:nvPr/>
        </p:nvSpPr>
        <p:spPr>
          <a:xfrm>
            <a:off x="1752600" y="5410200"/>
            <a:ext cx="3392275" cy="369332"/>
          </a:xfrm>
          <a:prstGeom prst="rect">
            <a:avLst/>
          </a:prstGeom>
          <a:noFill/>
        </p:spPr>
        <p:txBody>
          <a:bodyPr wrap="none" rtlCol="0">
            <a:spAutoFit/>
          </a:bodyPr>
          <a:lstStyle/>
          <a:p>
            <a:r>
              <a:rPr lang="en-US" dirty="0"/>
              <a:t>Special concessions for groups</a:t>
            </a:r>
          </a:p>
        </p:txBody>
      </p:sp>
      <p:sp>
        <p:nvSpPr>
          <p:cNvPr id="13" name="TextBox 12"/>
          <p:cNvSpPr txBox="1"/>
          <p:nvPr/>
        </p:nvSpPr>
        <p:spPr>
          <a:xfrm>
            <a:off x="1752600" y="6019800"/>
            <a:ext cx="2274982" cy="369332"/>
          </a:xfrm>
          <a:prstGeom prst="rect">
            <a:avLst/>
          </a:prstGeom>
          <a:noFill/>
        </p:spPr>
        <p:txBody>
          <a:bodyPr wrap="none" rtlCol="0">
            <a:spAutoFit/>
          </a:bodyPr>
          <a:lstStyle/>
          <a:p>
            <a:r>
              <a:rPr lang="en-US" dirty="0"/>
              <a:t>On-site food service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81000"/>
            <a:ext cx="4343400" cy="523220"/>
          </a:xfrm>
          <a:prstGeom prst="rect">
            <a:avLst/>
          </a:prstGeom>
          <a:noFill/>
        </p:spPr>
        <p:txBody>
          <a:bodyPr wrap="square" rtlCol="0">
            <a:spAutoFit/>
          </a:bodyPr>
          <a:lstStyle/>
          <a:p>
            <a:r>
              <a:rPr lang="en-US" sz="2800" b="1" dirty="0">
                <a:solidFill>
                  <a:schemeClr val="accent1"/>
                </a:solidFill>
              </a:rPr>
              <a:t>From Lodging…</a:t>
            </a:r>
          </a:p>
        </p:txBody>
      </p:sp>
      <p:sp>
        <p:nvSpPr>
          <p:cNvPr id="3" name="TextBox 2"/>
          <p:cNvSpPr txBox="1"/>
          <p:nvPr/>
        </p:nvSpPr>
        <p:spPr>
          <a:xfrm>
            <a:off x="1752600" y="1600200"/>
            <a:ext cx="3124200" cy="369332"/>
          </a:xfrm>
          <a:prstGeom prst="rect">
            <a:avLst/>
          </a:prstGeom>
          <a:noFill/>
        </p:spPr>
        <p:txBody>
          <a:bodyPr wrap="square" rtlCol="0">
            <a:spAutoFit/>
          </a:bodyPr>
          <a:lstStyle/>
          <a:p>
            <a:r>
              <a:rPr lang="en-US" dirty="0"/>
              <a:t>Location</a:t>
            </a:r>
          </a:p>
        </p:txBody>
      </p:sp>
      <p:sp>
        <p:nvSpPr>
          <p:cNvPr id="4" name="TextBox 3"/>
          <p:cNvSpPr txBox="1"/>
          <p:nvPr/>
        </p:nvSpPr>
        <p:spPr>
          <a:xfrm>
            <a:off x="1752600" y="2057400"/>
            <a:ext cx="6629400" cy="369332"/>
          </a:xfrm>
          <a:prstGeom prst="rect">
            <a:avLst/>
          </a:prstGeom>
          <a:noFill/>
        </p:spPr>
        <p:txBody>
          <a:bodyPr wrap="square" rtlCol="0">
            <a:spAutoFit/>
          </a:bodyPr>
          <a:lstStyle/>
          <a:p>
            <a:r>
              <a:rPr lang="en-US" dirty="0"/>
              <a:t>Quality and service that matches need</a:t>
            </a:r>
          </a:p>
        </p:txBody>
      </p:sp>
      <p:sp>
        <p:nvSpPr>
          <p:cNvPr id="5" name="TextBox 4"/>
          <p:cNvSpPr txBox="1"/>
          <p:nvPr/>
        </p:nvSpPr>
        <p:spPr>
          <a:xfrm>
            <a:off x="1752600" y="1143000"/>
            <a:ext cx="6248400" cy="369332"/>
          </a:xfrm>
          <a:prstGeom prst="rect">
            <a:avLst/>
          </a:prstGeom>
          <a:noFill/>
        </p:spPr>
        <p:txBody>
          <a:bodyPr wrap="square" rtlCol="0">
            <a:spAutoFit/>
          </a:bodyPr>
          <a:lstStyle/>
          <a:p>
            <a:r>
              <a:rPr lang="en-US" dirty="0"/>
              <a:t>Price within a budget</a:t>
            </a:r>
          </a:p>
        </p:txBody>
      </p:sp>
      <p:sp>
        <p:nvSpPr>
          <p:cNvPr id="8" name="TextBox 7"/>
          <p:cNvSpPr txBox="1"/>
          <p:nvPr/>
        </p:nvSpPr>
        <p:spPr>
          <a:xfrm>
            <a:off x="1752600" y="2514600"/>
            <a:ext cx="2520242" cy="369332"/>
          </a:xfrm>
          <a:prstGeom prst="rect">
            <a:avLst/>
          </a:prstGeom>
          <a:noFill/>
        </p:spPr>
        <p:txBody>
          <a:bodyPr wrap="none" rtlCol="0">
            <a:spAutoFit/>
          </a:bodyPr>
          <a:lstStyle/>
          <a:p>
            <a:r>
              <a:rPr lang="en-US" dirty="0"/>
              <a:t>Responsive sales staff</a:t>
            </a:r>
          </a:p>
        </p:txBody>
      </p:sp>
      <p:sp>
        <p:nvSpPr>
          <p:cNvPr id="9" name="TextBox 8"/>
          <p:cNvSpPr txBox="1"/>
          <p:nvPr/>
        </p:nvSpPr>
        <p:spPr>
          <a:xfrm>
            <a:off x="1752600" y="3048000"/>
            <a:ext cx="4200189" cy="369332"/>
          </a:xfrm>
          <a:prstGeom prst="rect">
            <a:avLst/>
          </a:prstGeom>
          <a:noFill/>
        </p:spPr>
        <p:txBody>
          <a:bodyPr wrap="none" rtlCol="0">
            <a:spAutoFit/>
          </a:bodyPr>
          <a:lstStyle/>
          <a:p>
            <a:r>
              <a:rPr lang="en-US" dirty="0"/>
              <a:t>Favorable group discounts and comps</a:t>
            </a:r>
          </a:p>
        </p:txBody>
      </p:sp>
      <p:sp>
        <p:nvSpPr>
          <p:cNvPr id="10" name="TextBox 9"/>
          <p:cNvSpPr txBox="1"/>
          <p:nvPr/>
        </p:nvSpPr>
        <p:spPr>
          <a:xfrm>
            <a:off x="1752600" y="3581400"/>
            <a:ext cx="3352800" cy="369332"/>
          </a:xfrm>
          <a:prstGeom prst="rect">
            <a:avLst/>
          </a:prstGeom>
          <a:noFill/>
        </p:spPr>
        <p:txBody>
          <a:bodyPr wrap="square" rtlCol="0">
            <a:spAutoFit/>
          </a:bodyPr>
          <a:lstStyle/>
          <a:p>
            <a:r>
              <a:rPr lang="en-US" dirty="0"/>
              <a:t>Double Doubles</a:t>
            </a:r>
          </a:p>
        </p:txBody>
      </p:sp>
      <p:sp>
        <p:nvSpPr>
          <p:cNvPr id="11" name="TextBox 10"/>
          <p:cNvSpPr txBox="1"/>
          <p:nvPr/>
        </p:nvSpPr>
        <p:spPr>
          <a:xfrm>
            <a:off x="1752600" y="4038600"/>
            <a:ext cx="3065263" cy="369332"/>
          </a:xfrm>
          <a:prstGeom prst="rect">
            <a:avLst/>
          </a:prstGeom>
          <a:noFill/>
        </p:spPr>
        <p:txBody>
          <a:bodyPr wrap="none" rtlCol="0">
            <a:spAutoFit/>
          </a:bodyPr>
          <a:lstStyle/>
          <a:p>
            <a:r>
              <a:rPr lang="en-US" dirty="0"/>
              <a:t>Attractive and clean rooms</a:t>
            </a:r>
          </a:p>
        </p:txBody>
      </p:sp>
      <p:sp>
        <p:nvSpPr>
          <p:cNvPr id="12" name="TextBox 11"/>
          <p:cNvSpPr txBox="1"/>
          <p:nvPr/>
        </p:nvSpPr>
        <p:spPr>
          <a:xfrm>
            <a:off x="1752600" y="4495800"/>
            <a:ext cx="2249334" cy="369332"/>
          </a:xfrm>
          <a:prstGeom prst="rect">
            <a:avLst/>
          </a:prstGeom>
          <a:noFill/>
        </p:spPr>
        <p:txBody>
          <a:bodyPr wrap="none" rtlCol="0">
            <a:spAutoFit/>
          </a:bodyPr>
          <a:lstStyle/>
          <a:p>
            <a:r>
              <a:rPr lang="en-US" dirty="0"/>
              <a:t>Safety and security</a:t>
            </a:r>
          </a:p>
        </p:txBody>
      </p:sp>
      <p:sp>
        <p:nvSpPr>
          <p:cNvPr id="13" name="TextBox 12"/>
          <p:cNvSpPr txBox="1"/>
          <p:nvPr/>
        </p:nvSpPr>
        <p:spPr>
          <a:xfrm>
            <a:off x="1752600" y="4953000"/>
            <a:ext cx="2167581" cy="369332"/>
          </a:xfrm>
          <a:prstGeom prst="rect">
            <a:avLst/>
          </a:prstGeom>
          <a:noFill/>
        </p:spPr>
        <p:txBody>
          <a:bodyPr wrap="none" rtlCol="0">
            <a:spAutoFit/>
          </a:bodyPr>
          <a:lstStyle/>
          <a:p>
            <a:r>
              <a:rPr lang="en-US" dirty="0"/>
              <a:t>Large public areas</a:t>
            </a:r>
          </a:p>
        </p:txBody>
      </p:sp>
      <p:sp>
        <p:nvSpPr>
          <p:cNvPr id="14" name="TextBox 13"/>
          <p:cNvSpPr txBox="1"/>
          <p:nvPr/>
        </p:nvSpPr>
        <p:spPr>
          <a:xfrm>
            <a:off x="1752600" y="5410200"/>
            <a:ext cx="1390124" cy="369332"/>
          </a:xfrm>
          <a:prstGeom prst="rect">
            <a:avLst/>
          </a:prstGeom>
          <a:noFill/>
        </p:spPr>
        <p:txBody>
          <a:bodyPr wrap="none" rtlCol="0">
            <a:spAutoFit/>
          </a:bodyPr>
          <a:lstStyle/>
          <a:p>
            <a:r>
              <a:rPr lang="en-US" dirty="0"/>
              <a:t>Good views</a:t>
            </a:r>
          </a:p>
        </p:txBody>
      </p:sp>
      <p:sp>
        <p:nvSpPr>
          <p:cNvPr id="15" name="TextBox 14"/>
          <p:cNvSpPr txBox="1"/>
          <p:nvPr/>
        </p:nvSpPr>
        <p:spPr>
          <a:xfrm>
            <a:off x="1752600" y="5867400"/>
            <a:ext cx="2209259" cy="369332"/>
          </a:xfrm>
          <a:prstGeom prst="rect">
            <a:avLst/>
          </a:prstGeom>
          <a:noFill/>
        </p:spPr>
        <p:txBody>
          <a:bodyPr wrap="none" rtlCol="0">
            <a:spAutoFit/>
          </a:bodyPr>
          <a:lstStyle/>
          <a:p>
            <a:r>
              <a:rPr lang="en-US" dirty="0"/>
              <a:t>Breakfast facilities</a:t>
            </a:r>
          </a:p>
        </p:txBody>
      </p:sp>
      <p:sp>
        <p:nvSpPr>
          <p:cNvPr id="16" name="TextBox 15"/>
          <p:cNvSpPr txBox="1"/>
          <p:nvPr/>
        </p:nvSpPr>
        <p:spPr>
          <a:xfrm>
            <a:off x="1752600" y="6324600"/>
            <a:ext cx="2226892" cy="369332"/>
          </a:xfrm>
          <a:prstGeom prst="rect">
            <a:avLst/>
          </a:prstGeom>
          <a:noFill/>
        </p:spPr>
        <p:txBody>
          <a:bodyPr wrap="none" rtlCol="0">
            <a:spAutoFit/>
          </a:bodyPr>
          <a:lstStyle/>
          <a:p>
            <a:r>
              <a:rPr lang="en-US" dirty="0"/>
              <a:t>Free coach parking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81000"/>
            <a:ext cx="4343400" cy="523220"/>
          </a:xfrm>
          <a:prstGeom prst="rect">
            <a:avLst/>
          </a:prstGeom>
          <a:noFill/>
        </p:spPr>
        <p:txBody>
          <a:bodyPr wrap="square" rtlCol="0">
            <a:spAutoFit/>
          </a:bodyPr>
          <a:lstStyle/>
          <a:p>
            <a:r>
              <a:rPr lang="en-US" sz="2800" b="1" dirty="0">
                <a:solidFill>
                  <a:schemeClr val="accent1"/>
                </a:solidFill>
              </a:rPr>
              <a:t>From Restaurants…</a:t>
            </a:r>
          </a:p>
        </p:txBody>
      </p:sp>
      <p:sp>
        <p:nvSpPr>
          <p:cNvPr id="3" name="TextBox 2"/>
          <p:cNvSpPr txBox="1"/>
          <p:nvPr/>
        </p:nvSpPr>
        <p:spPr>
          <a:xfrm>
            <a:off x="1752600" y="1600200"/>
            <a:ext cx="3886200" cy="369332"/>
          </a:xfrm>
          <a:prstGeom prst="rect">
            <a:avLst/>
          </a:prstGeom>
          <a:noFill/>
        </p:spPr>
        <p:txBody>
          <a:bodyPr wrap="square" rtlCol="0">
            <a:spAutoFit/>
          </a:bodyPr>
          <a:lstStyle/>
          <a:p>
            <a:r>
              <a:rPr lang="en-US" dirty="0"/>
              <a:t>Varied and interesting menu</a:t>
            </a:r>
          </a:p>
        </p:txBody>
      </p:sp>
      <p:sp>
        <p:nvSpPr>
          <p:cNvPr id="4" name="TextBox 3"/>
          <p:cNvSpPr txBox="1"/>
          <p:nvPr/>
        </p:nvSpPr>
        <p:spPr>
          <a:xfrm>
            <a:off x="1752600" y="2057400"/>
            <a:ext cx="6629400" cy="369332"/>
          </a:xfrm>
          <a:prstGeom prst="rect">
            <a:avLst/>
          </a:prstGeom>
          <a:noFill/>
        </p:spPr>
        <p:txBody>
          <a:bodyPr wrap="square" rtlCol="0">
            <a:spAutoFit/>
          </a:bodyPr>
          <a:lstStyle/>
          <a:p>
            <a:r>
              <a:rPr lang="en-US" dirty="0"/>
              <a:t>Adequate seating in a good location</a:t>
            </a:r>
          </a:p>
        </p:txBody>
      </p:sp>
      <p:sp>
        <p:nvSpPr>
          <p:cNvPr id="5" name="TextBox 4"/>
          <p:cNvSpPr txBox="1"/>
          <p:nvPr/>
        </p:nvSpPr>
        <p:spPr>
          <a:xfrm>
            <a:off x="1752600" y="1143000"/>
            <a:ext cx="6248400" cy="369332"/>
          </a:xfrm>
          <a:prstGeom prst="rect">
            <a:avLst/>
          </a:prstGeom>
          <a:noFill/>
        </p:spPr>
        <p:txBody>
          <a:bodyPr wrap="square" rtlCol="0">
            <a:spAutoFit/>
          </a:bodyPr>
          <a:lstStyle/>
          <a:p>
            <a:r>
              <a:rPr lang="en-US" dirty="0"/>
              <a:t>Quality food</a:t>
            </a:r>
          </a:p>
        </p:txBody>
      </p:sp>
      <p:sp>
        <p:nvSpPr>
          <p:cNvPr id="8" name="TextBox 7"/>
          <p:cNvSpPr txBox="1"/>
          <p:nvPr/>
        </p:nvSpPr>
        <p:spPr>
          <a:xfrm>
            <a:off x="1752600" y="2514600"/>
            <a:ext cx="2010487" cy="369332"/>
          </a:xfrm>
          <a:prstGeom prst="rect">
            <a:avLst/>
          </a:prstGeom>
          <a:noFill/>
        </p:spPr>
        <p:txBody>
          <a:bodyPr wrap="none" rtlCol="0">
            <a:spAutoFit/>
          </a:bodyPr>
          <a:lstStyle/>
          <a:p>
            <a:r>
              <a:rPr lang="en-US" dirty="0"/>
              <a:t>Interesting decor</a:t>
            </a:r>
          </a:p>
        </p:txBody>
      </p:sp>
      <p:sp>
        <p:nvSpPr>
          <p:cNvPr id="9" name="TextBox 8"/>
          <p:cNvSpPr txBox="1"/>
          <p:nvPr/>
        </p:nvSpPr>
        <p:spPr>
          <a:xfrm>
            <a:off x="1752600" y="3048000"/>
            <a:ext cx="2864887" cy="369332"/>
          </a:xfrm>
          <a:prstGeom prst="rect">
            <a:avLst/>
          </a:prstGeom>
          <a:noFill/>
        </p:spPr>
        <p:txBody>
          <a:bodyPr wrap="none" rtlCol="0">
            <a:spAutoFit/>
          </a:bodyPr>
          <a:lstStyle/>
          <a:p>
            <a:r>
              <a:rPr lang="en-US" dirty="0"/>
              <a:t>Friendly , courteous staff</a:t>
            </a:r>
          </a:p>
        </p:txBody>
      </p:sp>
      <p:sp>
        <p:nvSpPr>
          <p:cNvPr id="10" name="TextBox 9"/>
          <p:cNvSpPr txBox="1"/>
          <p:nvPr/>
        </p:nvSpPr>
        <p:spPr>
          <a:xfrm>
            <a:off x="1752600" y="3581400"/>
            <a:ext cx="3352800" cy="369332"/>
          </a:xfrm>
          <a:prstGeom prst="rect">
            <a:avLst/>
          </a:prstGeom>
          <a:noFill/>
        </p:spPr>
        <p:txBody>
          <a:bodyPr wrap="square" rtlCol="0">
            <a:spAutoFit/>
          </a:bodyPr>
          <a:lstStyle/>
          <a:p>
            <a:r>
              <a:rPr lang="en-US" dirty="0"/>
              <a:t>Efficient delivery</a:t>
            </a:r>
          </a:p>
        </p:txBody>
      </p:sp>
      <p:sp>
        <p:nvSpPr>
          <p:cNvPr id="11" name="TextBox 10"/>
          <p:cNvSpPr txBox="1"/>
          <p:nvPr/>
        </p:nvSpPr>
        <p:spPr>
          <a:xfrm>
            <a:off x="1752600" y="4038600"/>
            <a:ext cx="2933816" cy="369332"/>
          </a:xfrm>
          <a:prstGeom prst="rect">
            <a:avLst/>
          </a:prstGeom>
          <a:noFill/>
        </p:spPr>
        <p:txBody>
          <a:bodyPr wrap="none" rtlCol="0">
            <a:spAutoFit/>
          </a:bodyPr>
          <a:lstStyle/>
          <a:p>
            <a:r>
              <a:rPr lang="en-US" dirty="0"/>
              <a:t>Coach access and parking</a:t>
            </a:r>
          </a:p>
        </p:txBody>
      </p:sp>
      <p:sp>
        <p:nvSpPr>
          <p:cNvPr id="12" name="TextBox 11"/>
          <p:cNvSpPr txBox="1"/>
          <p:nvPr/>
        </p:nvSpPr>
        <p:spPr>
          <a:xfrm>
            <a:off x="1752600" y="4495800"/>
            <a:ext cx="2036135" cy="369332"/>
          </a:xfrm>
          <a:prstGeom prst="rect">
            <a:avLst/>
          </a:prstGeom>
          <a:noFill/>
        </p:spPr>
        <p:txBody>
          <a:bodyPr wrap="none" rtlCol="0">
            <a:spAutoFit/>
          </a:bodyPr>
          <a:lstStyle/>
          <a:p>
            <a:r>
              <a:rPr lang="en-US" dirty="0"/>
              <a:t>Group tour menu</a:t>
            </a:r>
          </a:p>
        </p:txBody>
      </p:sp>
      <p:sp>
        <p:nvSpPr>
          <p:cNvPr id="13" name="TextBox 12"/>
          <p:cNvSpPr txBox="1"/>
          <p:nvPr/>
        </p:nvSpPr>
        <p:spPr>
          <a:xfrm>
            <a:off x="1752600" y="4953000"/>
            <a:ext cx="4665060" cy="369332"/>
          </a:xfrm>
          <a:prstGeom prst="rect">
            <a:avLst/>
          </a:prstGeom>
          <a:noFill/>
        </p:spPr>
        <p:txBody>
          <a:bodyPr wrap="none" rtlCol="0">
            <a:spAutoFit/>
          </a:bodyPr>
          <a:lstStyle/>
          <a:p>
            <a:r>
              <a:rPr lang="en-US" dirty="0"/>
              <a:t>Enthusiastic and responsive management</a:t>
            </a:r>
          </a:p>
        </p:txBody>
      </p:sp>
      <p:sp>
        <p:nvSpPr>
          <p:cNvPr id="14" name="TextBox 13"/>
          <p:cNvSpPr txBox="1"/>
          <p:nvPr/>
        </p:nvSpPr>
        <p:spPr>
          <a:xfrm>
            <a:off x="1752600" y="5410200"/>
            <a:ext cx="3637534" cy="369332"/>
          </a:xfrm>
          <a:prstGeom prst="rect">
            <a:avLst/>
          </a:prstGeom>
          <a:noFill/>
        </p:spPr>
        <p:txBody>
          <a:bodyPr wrap="none" rtlCol="0">
            <a:spAutoFit/>
          </a:bodyPr>
          <a:lstStyle/>
          <a:p>
            <a:r>
              <a:rPr lang="en-US" dirty="0"/>
              <a:t>Mix of regular and tour patrons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Operators want you to know…</a:t>
            </a:r>
          </a:p>
        </p:txBody>
      </p:sp>
      <p:sp>
        <p:nvSpPr>
          <p:cNvPr id="3" name="Content Placeholder 2"/>
          <p:cNvSpPr>
            <a:spLocks noGrp="1"/>
          </p:cNvSpPr>
          <p:nvPr>
            <p:ph sz="quarter" idx="2"/>
          </p:nvPr>
        </p:nvSpPr>
        <p:spPr/>
        <p:txBody>
          <a:bodyPr/>
          <a:lstStyle/>
          <a:p>
            <a:pPr>
              <a:buNone/>
            </a:pPr>
            <a:r>
              <a:rPr lang="en-US" dirty="0"/>
              <a:t>Honesty</a:t>
            </a:r>
          </a:p>
          <a:p>
            <a:pPr>
              <a:buNone/>
            </a:pPr>
            <a:r>
              <a:rPr lang="en-US" dirty="0"/>
              <a:t>Call or email ASAP</a:t>
            </a:r>
          </a:p>
          <a:p>
            <a:pPr>
              <a:buNone/>
            </a:pPr>
            <a:r>
              <a:rPr lang="en-US" dirty="0"/>
              <a:t>Timed itineraries</a:t>
            </a:r>
          </a:p>
          <a:p>
            <a:pPr>
              <a:buNone/>
            </a:pPr>
            <a:r>
              <a:rPr lang="en-US" dirty="0"/>
              <a:t>More Sales Missions to                       	offices</a:t>
            </a:r>
          </a:p>
          <a:p>
            <a:pPr>
              <a:buNone/>
            </a:pPr>
            <a:r>
              <a:rPr lang="en-US" dirty="0"/>
              <a:t>Better cancellation 	policies</a:t>
            </a:r>
          </a:p>
          <a:p>
            <a:pPr>
              <a:buNone/>
            </a:pPr>
            <a:r>
              <a:rPr lang="en-US" dirty="0"/>
              <a:t>		</a:t>
            </a:r>
          </a:p>
        </p:txBody>
      </p:sp>
      <p:sp>
        <p:nvSpPr>
          <p:cNvPr id="4" name="Content Placeholder 3"/>
          <p:cNvSpPr>
            <a:spLocks noGrp="1"/>
          </p:cNvSpPr>
          <p:nvPr>
            <p:ph sz="quarter" idx="4"/>
          </p:nvPr>
        </p:nvSpPr>
        <p:spPr>
          <a:xfrm>
            <a:off x="4371974" y="2362200"/>
            <a:ext cx="4010025" cy="3886200"/>
          </a:xfrm>
        </p:spPr>
        <p:txBody>
          <a:bodyPr/>
          <a:lstStyle/>
          <a:p>
            <a:pPr>
              <a:buNone/>
            </a:pPr>
            <a:r>
              <a:rPr lang="en-US" dirty="0"/>
              <a:t>Their group numbers are lower</a:t>
            </a:r>
          </a:p>
          <a:p>
            <a:pPr>
              <a:buNone/>
            </a:pPr>
            <a:r>
              <a:rPr lang="en-US" dirty="0"/>
              <a:t>They have limited time to work on planning</a:t>
            </a:r>
          </a:p>
          <a:p>
            <a:pPr>
              <a:buNone/>
            </a:pPr>
            <a:r>
              <a:rPr lang="en-US" dirty="0"/>
              <a:t>They are not lazy and want you to do their job</a:t>
            </a:r>
          </a:p>
          <a:p>
            <a:pPr>
              <a:buNone/>
            </a:pPr>
            <a:r>
              <a:rPr lang="en-US" dirty="0"/>
              <a:t>They are wanting the best for their clients</a:t>
            </a:r>
          </a:p>
        </p:txBody>
      </p:sp>
      <p:sp>
        <p:nvSpPr>
          <p:cNvPr id="5" name="Text Placeholder 4"/>
          <p:cNvSpPr>
            <a:spLocks noGrp="1"/>
          </p:cNvSpPr>
          <p:nvPr>
            <p:ph type="body" sz="quarter" idx="1"/>
          </p:nvPr>
        </p:nvSpPr>
        <p:spPr/>
        <p:txBody>
          <a:bodyPr/>
          <a:lstStyle/>
          <a:p>
            <a:r>
              <a:rPr lang="en-US" dirty="0"/>
              <a:t>Operators would like…</a:t>
            </a:r>
          </a:p>
        </p:txBody>
      </p:sp>
      <p:sp>
        <p:nvSpPr>
          <p:cNvPr id="6" name="Text Placeholder 5"/>
          <p:cNvSpPr>
            <a:spLocks noGrp="1"/>
          </p:cNvSpPr>
          <p:nvPr>
            <p:ph type="body" sz="quarter" idx="3"/>
          </p:nvPr>
        </p:nvSpPr>
        <p:spPr>
          <a:xfrm>
            <a:off x="4343400" y="1569720"/>
            <a:ext cx="4038600" cy="658368"/>
          </a:xfrm>
        </p:spPr>
        <p:txBody>
          <a:bodyPr/>
          <a:lstStyle/>
          <a:p>
            <a:r>
              <a:rPr lang="en-US" dirty="0"/>
              <a:t>Interesting Operator facts…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circle(in)">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slide(fromBottom)">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slide(fromBottom)">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slide(fromBottom)">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slide(fromBottom)">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slide(fromBottom)">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slide(fromBottom)">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6">
                                            <p:bg/>
                                          </p:spTgt>
                                        </p:tgtEl>
                                        <p:attrNameLst>
                                          <p:attrName>style.visibility</p:attrName>
                                        </p:attrNameLst>
                                      </p:cBhvr>
                                      <p:to>
                                        <p:strVal val="visible"/>
                                      </p:to>
                                    </p:set>
                                    <p:animEffect transition="in" filter="circle(in)">
                                      <p:cBhvr>
                                        <p:cTn id="47" dur="2000"/>
                                        <p:tgtEl>
                                          <p:spTgt spid="6">
                                            <p:bg/>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circle(in)">
                                      <p:cBhvr>
                                        <p:cTn id="52" dur="20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Effect transition="in" filter="slide(fromBottom)">
                                      <p:cBhvr>
                                        <p:cTn id="57" dur="500"/>
                                        <p:tgtEl>
                                          <p:spTgt spid="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4">
                                            <p:txEl>
                                              <p:pRg st="1" end="1"/>
                                            </p:txEl>
                                          </p:spTgt>
                                        </p:tgtEl>
                                        <p:attrNameLst>
                                          <p:attrName>style.visibility</p:attrName>
                                        </p:attrNameLst>
                                      </p:cBhvr>
                                      <p:to>
                                        <p:strVal val="visible"/>
                                      </p:to>
                                    </p:set>
                                    <p:animEffect transition="in" filter="slide(fromBottom)">
                                      <p:cBhvr>
                                        <p:cTn id="62" dur="500"/>
                                        <p:tgtEl>
                                          <p:spTgt spid="4">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Effect transition="in" filter="slide(fromBottom)">
                                      <p:cBhvr>
                                        <p:cTn id="67" dur="500"/>
                                        <p:tgtEl>
                                          <p:spTgt spid="4">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4">
                                            <p:txEl>
                                              <p:pRg st="3" end="3"/>
                                            </p:txEl>
                                          </p:spTgt>
                                        </p:tgtEl>
                                        <p:attrNameLst>
                                          <p:attrName>style.visibility</p:attrName>
                                        </p:attrNameLst>
                                      </p:cBhvr>
                                      <p:to>
                                        <p:strVal val="visible"/>
                                      </p:to>
                                    </p:set>
                                    <p:animEffect transition="in" filter="slide(fromBottom)">
                                      <p:cBhvr>
                                        <p:cTn id="7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animBg="1"/>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chemeClr val="tx1">
                    <a:lumMod val="75000"/>
                    <a:lumOff val="25000"/>
                  </a:schemeClr>
                </a:solidFill>
              </a:rPr>
              <a:t>Tiered Pricing</a:t>
            </a:r>
          </a:p>
        </p:txBody>
      </p:sp>
      <p:graphicFrame>
        <p:nvGraphicFramePr>
          <p:cNvPr id="4" name="Content Placeholder 3"/>
          <p:cNvGraphicFramePr>
            <a:graphicFrameLocks noGrp="1"/>
          </p:cNvGraphicFramePr>
          <p:nvPr>
            <p:ph sz="quarter" idx="1"/>
          </p:nvPr>
        </p:nvGraphicFramePr>
        <p:xfrm>
          <a:off x="457200" y="2438400"/>
          <a:ext cx="7924800" cy="2123440"/>
        </p:xfrm>
        <a:graphic>
          <a:graphicData uri="http://schemas.openxmlformats.org/drawingml/2006/table">
            <a:tbl>
              <a:tblPr firstRow="1" bandRow="1">
                <a:tableStyleId>{21E4AEA4-8DFA-4A89-87EB-49C32662AFE0}</a:tableStyleId>
              </a:tblPr>
              <a:tblGrid>
                <a:gridCol w="1804657">
                  <a:extLst>
                    <a:ext uri="{9D8B030D-6E8A-4147-A177-3AD203B41FA5}">
                      <a16:colId xmlns:a16="http://schemas.microsoft.com/office/drawing/2014/main" val="20000"/>
                    </a:ext>
                  </a:extLst>
                </a:gridCol>
                <a:gridCol w="1412341">
                  <a:extLst>
                    <a:ext uri="{9D8B030D-6E8A-4147-A177-3AD203B41FA5}">
                      <a16:colId xmlns:a16="http://schemas.microsoft.com/office/drawing/2014/main" val="20001"/>
                    </a:ext>
                  </a:extLst>
                </a:gridCol>
                <a:gridCol w="1490804">
                  <a:extLst>
                    <a:ext uri="{9D8B030D-6E8A-4147-A177-3AD203B41FA5}">
                      <a16:colId xmlns:a16="http://schemas.microsoft.com/office/drawing/2014/main" val="20002"/>
                    </a:ext>
                  </a:extLst>
                </a:gridCol>
                <a:gridCol w="1647731">
                  <a:extLst>
                    <a:ext uri="{9D8B030D-6E8A-4147-A177-3AD203B41FA5}">
                      <a16:colId xmlns:a16="http://schemas.microsoft.com/office/drawing/2014/main" val="20003"/>
                    </a:ext>
                  </a:extLst>
                </a:gridCol>
                <a:gridCol w="1569267">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pPr algn="ctr"/>
                      <a:r>
                        <a:rPr lang="en-US" dirty="0"/>
                        <a:t>Property</a:t>
                      </a:r>
                    </a:p>
                    <a:p>
                      <a:pPr algn="ctr"/>
                      <a:r>
                        <a:rPr lang="en-US" dirty="0"/>
                        <a:t>A</a:t>
                      </a:r>
                    </a:p>
                  </a:txBody>
                  <a:tcPr/>
                </a:tc>
                <a:tc>
                  <a:txBody>
                    <a:bodyPr/>
                    <a:lstStyle/>
                    <a:p>
                      <a:pPr algn="ctr"/>
                      <a:r>
                        <a:rPr lang="en-US" dirty="0"/>
                        <a:t>Property</a:t>
                      </a:r>
                    </a:p>
                    <a:p>
                      <a:pPr algn="ctr"/>
                      <a:r>
                        <a:rPr lang="en-US" dirty="0"/>
                        <a:t>B</a:t>
                      </a:r>
                    </a:p>
                  </a:txBody>
                  <a:tcPr/>
                </a:tc>
                <a:tc>
                  <a:txBody>
                    <a:bodyPr/>
                    <a:lstStyle/>
                    <a:p>
                      <a:pPr algn="ctr"/>
                      <a:r>
                        <a:rPr lang="en-US" dirty="0"/>
                        <a:t>Property</a:t>
                      </a:r>
                    </a:p>
                    <a:p>
                      <a:pPr algn="ctr"/>
                      <a:r>
                        <a:rPr lang="en-US" dirty="0"/>
                        <a:t>C</a:t>
                      </a:r>
                    </a:p>
                  </a:txBody>
                  <a:tcPr/>
                </a:tc>
                <a:tc>
                  <a:txBody>
                    <a:bodyPr/>
                    <a:lstStyle/>
                    <a:p>
                      <a:pPr algn="ctr"/>
                      <a:r>
                        <a:rPr lang="en-US" dirty="0"/>
                        <a:t>Property</a:t>
                      </a:r>
                    </a:p>
                    <a:p>
                      <a:pPr algn="ctr"/>
                      <a:r>
                        <a:rPr lang="en-US" dirty="0"/>
                        <a:t>D</a:t>
                      </a:r>
                    </a:p>
                  </a:txBody>
                  <a:tcPr/>
                </a:tc>
                <a:extLst>
                  <a:ext uri="{0D108BD9-81ED-4DB2-BD59-A6C34878D82A}">
                    <a16:rowId xmlns:a16="http://schemas.microsoft.com/office/drawing/2014/main" val="10000"/>
                  </a:ext>
                </a:extLst>
              </a:tr>
              <a:tr h="370840">
                <a:tc>
                  <a:txBody>
                    <a:bodyPr/>
                    <a:lstStyle/>
                    <a:p>
                      <a:r>
                        <a:rPr lang="en-US" dirty="0">
                          <a:solidFill>
                            <a:schemeClr val="bg1">
                              <a:lumMod val="50000"/>
                            </a:schemeClr>
                          </a:solidFill>
                        </a:rPr>
                        <a:t>Rack Rate</a:t>
                      </a:r>
                    </a:p>
                  </a:txBody>
                  <a:tcPr/>
                </a:tc>
                <a:tc>
                  <a:txBody>
                    <a:bodyPr/>
                    <a:lstStyle/>
                    <a:p>
                      <a:pPr algn="ctr"/>
                      <a:r>
                        <a:rPr lang="en-US" dirty="0">
                          <a:solidFill>
                            <a:schemeClr val="bg1">
                              <a:lumMod val="50000"/>
                            </a:schemeClr>
                          </a:solidFill>
                        </a:rPr>
                        <a:t>$129.00</a:t>
                      </a:r>
                    </a:p>
                  </a:txBody>
                  <a:tcPr/>
                </a:tc>
                <a:tc>
                  <a:txBody>
                    <a:bodyPr/>
                    <a:lstStyle/>
                    <a:p>
                      <a:pPr algn="ctr"/>
                      <a:r>
                        <a:rPr lang="en-US" dirty="0">
                          <a:solidFill>
                            <a:schemeClr val="bg1">
                              <a:lumMod val="50000"/>
                            </a:schemeClr>
                          </a:solidFill>
                        </a:rPr>
                        <a:t>$44.00</a:t>
                      </a:r>
                    </a:p>
                  </a:txBody>
                  <a:tcPr/>
                </a:tc>
                <a:tc>
                  <a:txBody>
                    <a:bodyPr/>
                    <a:lstStyle/>
                    <a:p>
                      <a:pPr algn="ctr"/>
                      <a:r>
                        <a:rPr lang="en-US" dirty="0">
                          <a:solidFill>
                            <a:schemeClr val="bg1">
                              <a:lumMod val="50000"/>
                            </a:schemeClr>
                          </a:solidFill>
                        </a:rPr>
                        <a:t>$37.00</a:t>
                      </a:r>
                    </a:p>
                  </a:txBody>
                  <a:tcPr/>
                </a:tc>
                <a:tc>
                  <a:txBody>
                    <a:bodyPr/>
                    <a:lstStyle/>
                    <a:p>
                      <a:pPr algn="ctr"/>
                      <a:r>
                        <a:rPr lang="en-US" dirty="0">
                          <a:solidFill>
                            <a:schemeClr val="bg1">
                              <a:lumMod val="50000"/>
                            </a:schemeClr>
                          </a:solidFill>
                        </a:rPr>
                        <a:t>$5.50</a:t>
                      </a:r>
                    </a:p>
                  </a:txBody>
                  <a:tcPr/>
                </a:tc>
                <a:extLst>
                  <a:ext uri="{0D108BD9-81ED-4DB2-BD59-A6C34878D82A}">
                    <a16:rowId xmlns:a16="http://schemas.microsoft.com/office/drawing/2014/main" val="10001"/>
                  </a:ext>
                </a:extLst>
              </a:tr>
              <a:tr h="370840">
                <a:tc>
                  <a:txBody>
                    <a:bodyPr/>
                    <a:lstStyle/>
                    <a:p>
                      <a:r>
                        <a:rPr lang="en-US" dirty="0">
                          <a:solidFill>
                            <a:schemeClr val="bg1">
                              <a:lumMod val="50000"/>
                            </a:schemeClr>
                          </a:solidFill>
                        </a:rPr>
                        <a:t>Group Rate</a:t>
                      </a:r>
                    </a:p>
                  </a:txBody>
                  <a:tcPr/>
                </a:tc>
                <a:tc>
                  <a:txBody>
                    <a:bodyPr/>
                    <a:lstStyle/>
                    <a:p>
                      <a:pPr algn="ctr"/>
                      <a:r>
                        <a:rPr lang="en-US" dirty="0">
                          <a:solidFill>
                            <a:schemeClr val="bg1">
                              <a:lumMod val="50000"/>
                            </a:schemeClr>
                          </a:solidFill>
                        </a:rPr>
                        <a:t>$99.00</a:t>
                      </a:r>
                    </a:p>
                  </a:txBody>
                  <a:tcPr/>
                </a:tc>
                <a:tc>
                  <a:txBody>
                    <a:bodyPr/>
                    <a:lstStyle/>
                    <a:p>
                      <a:pPr algn="ctr"/>
                      <a:r>
                        <a:rPr lang="en-US" dirty="0">
                          <a:solidFill>
                            <a:schemeClr val="bg1">
                              <a:lumMod val="50000"/>
                            </a:schemeClr>
                          </a:solidFill>
                        </a:rPr>
                        <a:t>$42.00</a:t>
                      </a:r>
                    </a:p>
                  </a:txBody>
                  <a:tcPr/>
                </a:tc>
                <a:tc>
                  <a:txBody>
                    <a:bodyPr/>
                    <a:lstStyle/>
                    <a:p>
                      <a:pPr algn="ctr"/>
                      <a:r>
                        <a:rPr lang="en-US" dirty="0">
                          <a:solidFill>
                            <a:schemeClr val="bg1">
                              <a:lumMod val="50000"/>
                            </a:schemeClr>
                          </a:solidFill>
                        </a:rPr>
                        <a:t>$31.00</a:t>
                      </a:r>
                    </a:p>
                  </a:txBody>
                  <a:tcPr/>
                </a:tc>
                <a:tc>
                  <a:txBody>
                    <a:bodyPr/>
                    <a:lstStyle/>
                    <a:p>
                      <a:pPr algn="ctr"/>
                      <a:r>
                        <a:rPr lang="en-US" dirty="0">
                          <a:solidFill>
                            <a:schemeClr val="bg1">
                              <a:lumMod val="50000"/>
                            </a:schemeClr>
                          </a:solidFill>
                        </a:rPr>
                        <a:t>$4.25</a:t>
                      </a:r>
                    </a:p>
                  </a:txBody>
                  <a:tcPr/>
                </a:tc>
                <a:extLst>
                  <a:ext uri="{0D108BD9-81ED-4DB2-BD59-A6C34878D82A}">
                    <a16:rowId xmlns:a16="http://schemas.microsoft.com/office/drawing/2014/main" val="10002"/>
                  </a:ext>
                </a:extLst>
              </a:tr>
              <a:tr h="370840">
                <a:tc>
                  <a:txBody>
                    <a:bodyPr/>
                    <a:lstStyle/>
                    <a:p>
                      <a:r>
                        <a:rPr lang="en-US" dirty="0">
                          <a:solidFill>
                            <a:schemeClr val="bg1">
                              <a:lumMod val="50000"/>
                            </a:schemeClr>
                          </a:solidFill>
                        </a:rPr>
                        <a:t>Operator Rate</a:t>
                      </a:r>
                    </a:p>
                  </a:txBody>
                  <a:tcPr/>
                </a:tc>
                <a:tc>
                  <a:txBody>
                    <a:bodyPr/>
                    <a:lstStyle/>
                    <a:p>
                      <a:pPr algn="ctr"/>
                      <a:r>
                        <a:rPr lang="en-US" dirty="0">
                          <a:solidFill>
                            <a:schemeClr val="bg1">
                              <a:lumMod val="50000"/>
                            </a:schemeClr>
                          </a:solidFill>
                        </a:rPr>
                        <a:t>$89.00</a:t>
                      </a:r>
                    </a:p>
                  </a:txBody>
                  <a:tcPr/>
                </a:tc>
                <a:tc>
                  <a:txBody>
                    <a:bodyPr/>
                    <a:lstStyle/>
                    <a:p>
                      <a:pPr algn="ctr"/>
                      <a:r>
                        <a:rPr lang="en-US" dirty="0">
                          <a:solidFill>
                            <a:schemeClr val="bg1">
                              <a:lumMod val="50000"/>
                            </a:schemeClr>
                          </a:solidFill>
                        </a:rPr>
                        <a:t>$40.00</a:t>
                      </a:r>
                    </a:p>
                  </a:txBody>
                  <a:tcPr/>
                </a:tc>
                <a:tc>
                  <a:txBody>
                    <a:bodyPr/>
                    <a:lstStyle/>
                    <a:p>
                      <a:pPr algn="ctr"/>
                      <a:r>
                        <a:rPr lang="en-US" dirty="0">
                          <a:solidFill>
                            <a:schemeClr val="bg1">
                              <a:lumMod val="50000"/>
                            </a:schemeClr>
                          </a:solidFill>
                        </a:rPr>
                        <a:t>$29.00</a:t>
                      </a:r>
                    </a:p>
                  </a:txBody>
                  <a:tcPr/>
                </a:tc>
                <a:tc>
                  <a:txBody>
                    <a:bodyPr/>
                    <a:lstStyle/>
                    <a:p>
                      <a:pPr algn="ctr"/>
                      <a:r>
                        <a:rPr lang="en-US" dirty="0">
                          <a:solidFill>
                            <a:schemeClr val="bg1">
                              <a:lumMod val="50000"/>
                            </a:schemeClr>
                          </a:solidFill>
                        </a:rPr>
                        <a:t>$4.00</a:t>
                      </a:r>
                    </a:p>
                  </a:txBody>
                  <a:tcPr/>
                </a:tc>
                <a:extLst>
                  <a:ext uri="{0D108BD9-81ED-4DB2-BD59-A6C34878D82A}">
                    <a16:rowId xmlns:a16="http://schemas.microsoft.com/office/drawing/2014/main" val="10003"/>
                  </a:ext>
                </a:extLst>
              </a:tr>
              <a:tr h="370840">
                <a:tc>
                  <a:txBody>
                    <a:bodyPr/>
                    <a:lstStyle/>
                    <a:p>
                      <a:r>
                        <a:rPr lang="en-US" dirty="0">
                          <a:solidFill>
                            <a:schemeClr val="bg1">
                              <a:lumMod val="50000"/>
                            </a:schemeClr>
                          </a:solidFill>
                        </a:rPr>
                        <a:t>Receptive Rate</a:t>
                      </a:r>
                    </a:p>
                  </a:txBody>
                  <a:tcPr/>
                </a:tc>
                <a:tc>
                  <a:txBody>
                    <a:bodyPr/>
                    <a:lstStyle/>
                    <a:p>
                      <a:pPr algn="ctr"/>
                      <a:r>
                        <a:rPr lang="en-US" dirty="0">
                          <a:solidFill>
                            <a:schemeClr val="bg1">
                              <a:lumMod val="50000"/>
                            </a:schemeClr>
                          </a:solidFill>
                        </a:rPr>
                        <a:t>$84.00</a:t>
                      </a:r>
                    </a:p>
                  </a:txBody>
                  <a:tcPr/>
                </a:tc>
                <a:tc>
                  <a:txBody>
                    <a:bodyPr/>
                    <a:lstStyle/>
                    <a:p>
                      <a:pPr algn="ctr"/>
                      <a:r>
                        <a:rPr lang="en-US" dirty="0">
                          <a:solidFill>
                            <a:schemeClr val="bg1">
                              <a:lumMod val="50000"/>
                            </a:schemeClr>
                          </a:solidFill>
                        </a:rPr>
                        <a:t>$39.50</a:t>
                      </a:r>
                    </a:p>
                  </a:txBody>
                  <a:tcPr/>
                </a:tc>
                <a:tc>
                  <a:txBody>
                    <a:bodyPr/>
                    <a:lstStyle/>
                    <a:p>
                      <a:pPr algn="ctr"/>
                      <a:r>
                        <a:rPr lang="en-US" dirty="0">
                          <a:solidFill>
                            <a:schemeClr val="bg1">
                              <a:lumMod val="50000"/>
                            </a:schemeClr>
                          </a:solidFill>
                        </a:rPr>
                        <a:t>$27.00</a:t>
                      </a:r>
                    </a:p>
                  </a:txBody>
                  <a:tcPr/>
                </a:tc>
                <a:tc>
                  <a:txBody>
                    <a:bodyPr/>
                    <a:lstStyle/>
                    <a:p>
                      <a:pPr algn="ctr"/>
                      <a:r>
                        <a:rPr lang="en-US" dirty="0">
                          <a:solidFill>
                            <a:schemeClr val="bg1">
                              <a:lumMod val="50000"/>
                            </a:schemeClr>
                          </a:solidFill>
                        </a:rPr>
                        <a:t>$3.75</a:t>
                      </a:r>
                    </a:p>
                  </a:txBody>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3587842" cy="523220"/>
          </a:xfrm>
          <a:prstGeom prst="rect">
            <a:avLst/>
          </a:prstGeom>
          <a:noFill/>
        </p:spPr>
        <p:txBody>
          <a:bodyPr wrap="none" rtlCol="0">
            <a:spAutoFit/>
          </a:bodyPr>
          <a:lstStyle/>
          <a:p>
            <a:r>
              <a:rPr lang="en-US" sz="2800" b="1" dirty="0">
                <a:solidFill>
                  <a:schemeClr val="accent1"/>
                </a:solidFill>
              </a:rPr>
              <a:t>Industry Trends…</a:t>
            </a:r>
          </a:p>
        </p:txBody>
      </p:sp>
      <p:sp>
        <p:nvSpPr>
          <p:cNvPr id="3" name="TextBox 2"/>
          <p:cNvSpPr txBox="1"/>
          <p:nvPr/>
        </p:nvSpPr>
        <p:spPr>
          <a:xfrm>
            <a:off x="1600200" y="2971800"/>
            <a:ext cx="2662908" cy="400110"/>
          </a:xfrm>
          <a:prstGeom prst="rect">
            <a:avLst/>
          </a:prstGeom>
          <a:noFill/>
        </p:spPr>
        <p:txBody>
          <a:bodyPr wrap="none" rtlCol="0">
            <a:spAutoFit/>
          </a:bodyPr>
          <a:lstStyle/>
          <a:p>
            <a:r>
              <a:rPr lang="en-US" sz="2000" dirty="0"/>
              <a:t>International - BRIC</a:t>
            </a:r>
          </a:p>
        </p:txBody>
      </p:sp>
      <p:sp>
        <p:nvSpPr>
          <p:cNvPr id="4" name="TextBox 3"/>
          <p:cNvSpPr txBox="1"/>
          <p:nvPr/>
        </p:nvSpPr>
        <p:spPr>
          <a:xfrm>
            <a:off x="1524000" y="2209800"/>
            <a:ext cx="2937022" cy="400110"/>
          </a:xfrm>
          <a:prstGeom prst="rect">
            <a:avLst/>
          </a:prstGeom>
          <a:noFill/>
        </p:spPr>
        <p:txBody>
          <a:bodyPr wrap="none" rtlCol="0">
            <a:spAutoFit/>
          </a:bodyPr>
          <a:lstStyle/>
          <a:p>
            <a:r>
              <a:rPr lang="en-US" dirty="0"/>
              <a:t> </a:t>
            </a:r>
            <a:r>
              <a:rPr lang="en-US" sz="2000" b="1" dirty="0">
                <a:solidFill>
                  <a:srgbClr val="6CA62C"/>
                </a:solidFill>
              </a:rPr>
              <a:t>Green</a:t>
            </a:r>
            <a:r>
              <a:rPr lang="en-US" sz="2000" dirty="0"/>
              <a:t> Transportation</a:t>
            </a:r>
          </a:p>
        </p:txBody>
      </p:sp>
      <p:sp>
        <p:nvSpPr>
          <p:cNvPr id="5" name="TextBox 4"/>
          <p:cNvSpPr txBox="1"/>
          <p:nvPr/>
        </p:nvSpPr>
        <p:spPr>
          <a:xfrm>
            <a:off x="1600200" y="3352800"/>
            <a:ext cx="3102131" cy="400110"/>
          </a:xfrm>
          <a:prstGeom prst="rect">
            <a:avLst/>
          </a:prstGeom>
          <a:noFill/>
        </p:spPr>
        <p:txBody>
          <a:bodyPr wrap="none" rtlCol="0">
            <a:spAutoFit/>
          </a:bodyPr>
          <a:lstStyle/>
          <a:p>
            <a:r>
              <a:rPr lang="en-US" sz="2000" dirty="0"/>
              <a:t>Smaller Group Numbers</a:t>
            </a:r>
          </a:p>
        </p:txBody>
      </p:sp>
      <p:sp>
        <p:nvSpPr>
          <p:cNvPr id="7" name="TextBox 6"/>
          <p:cNvSpPr txBox="1"/>
          <p:nvPr/>
        </p:nvSpPr>
        <p:spPr>
          <a:xfrm>
            <a:off x="1600200" y="1828800"/>
            <a:ext cx="2340705" cy="400110"/>
          </a:xfrm>
          <a:prstGeom prst="rect">
            <a:avLst/>
          </a:prstGeom>
          <a:noFill/>
        </p:spPr>
        <p:txBody>
          <a:bodyPr wrap="none" rtlCol="0">
            <a:spAutoFit/>
          </a:bodyPr>
          <a:lstStyle/>
          <a:p>
            <a:r>
              <a:rPr lang="en-US" sz="2000" dirty="0"/>
              <a:t>Scheduled Service</a:t>
            </a:r>
          </a:p>
        </p:txBody>
      </p:sp>
      <p:sp>
        <p:nvSpPr>
          <p:cNvPr id="8" name="TextBox 7"/>
          <p:cNvSpPr txBox="1"/>
          <p:nvPr/>
        </p:nvSpPr>
        <p:spPr>
          <a:xfrm>
            <a:off x="1600200" y="2590800"/>
            <a:ext cx="853119" cy="400110"/>
          </a:xfrm>
          <a:prstGeom prst="rect">
            <a:avLst/>
          </a:prstGeom>
          <a:noFill/>
        </p:spPr>
        <p:txBody>
          <a:bodyPr wrap="none" rtlCol="0">
            <a:spAutoFit/>
          </a:bodyPr>
          <a:lstStyle/>
          <a:p>
            <a:r>
              <a:rPr lang="en-US" sz="2000" dirty="0"/>
              <a:t>Wi-Fi</a:t>
            </a:r>
          </a:p>
        </p:txBody>
      </p:sp>
      <p:sp>
        <p:nvSpPr>
          <p:cNvPr id="10" name="TextBox 9"/>
          <p:cNvSpPr txBox="1"/>
          <p:nvPr/>
        </p:nvSpPr>
        <p:spPr>
          <a:xfrm>
            <a:off x="1600200" y="3810000"/>
            <a:ext cx="2810385" cy="400110"/>
          </a:xfrm>
          <a:prstGeom prst="rect">
            <a:avLst/>
          </a:prstGeom>
          <a:noFill/>
        </p:spPr>
        <p:txBody>
          <a:bodyPr wrap="none" rtlCol="0">
            <a:spAutoFit/>
          </a:bodyPr>
          <a:lstStyle/>
          <a:p>
            <a:r>
              <a:rPr lang="en-US" sz="2000" dirty="0"/>
              <a:t>Last Minute Bookings</a:t>
            </a:r>
          </a:p>
        </p:txBody>
      </p:sp>
      <p:sp>
        <p:nvSpPr>
          <p:cNvPr id="11" name="TextBox 10"/>
          <p:cNvSpPr txBox="1"/>
          <p:nvPr/>
        </p:nvSpPr>
        <p:spPr>
          <a:xfrm>
            <a:off x="1600200" y="4191000"/>
            <a:ext cx="2024913" cy="400110"/>
          </a:xfrm>
          <a:prstGeom prst="rect">
            <a:avLst/>
          </a:prstGeom>
          <a:noFill/>
        </p:spPr>
        <p:txBody>
          <a:bodyPr wrap="none" rtlCol="0">
            <a:spAutoFit/>
          </a:bodyPr>
          <a:lstStyle/>
          <a:p>
            <a:r>
              <a:rPr lang="en-US" sz="2000" dirty="0"/>
              <a:t>Safety  Criteria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amond(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amond(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amond(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amond(in)">
                                      <p:cBhvr>
                                        <p:cTn id="4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10"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066800"/>
            <a:ext cx="6172200" cy="1291590"/>
          </a:xfrm>
        </p:spPr>
        <p:txBody>
          <a:bodyPr/>
          <a:lstStyle/>
          <a:p>
            <a:pPr algn="ctr"/>
            <a:r>
              <a:rPr lang="en-US" dirty="0"/>
              <a:t>Questions and (Hopefully) Answers!!</a:t>
            </a:r>
          </a:p>
        </p:txBody>
      </p:sp>
      <p:sp>
        <p:nvSpPr>
          <p:cNvPr id="3" name="Text Placeholder 2"/>
          <p:cNvSpPr>
            <a:spLocks noGrp="1"/>
          </p:cNvSpPr>
          <p:nvPr>
            <p:ph type="body" idx="1"/>
          </p:nvPr>
        </p:nvSpPr>
        <p:spPr>
          <a:xfrm>
            <a:off x="2286000" y="3733800"/>
            <a:ext cx="6172200" cy="838200"/>
          </a:xfrm>
        </p:spPr>
        <p:txBody>
          <a:bodyPr/>
          <a:lstStyle/>
          <a:p>
            <a:pPr algn="ctr"/>
            <a:r>
              <a:rPr lang="en-US" dirty="0"/>
              <a:t>Thank you for allowing me to be a part of your day!  Now…Go Out There and Get ‘Em!!!</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639762"/>
          </a:xfrm>
        </p:spPr>
        <p:txBody>
          <a:bodyPr/>
          <a:lstStyle/>
          <a:p>
            <a:r>
              <a:rPr lang="en-US" dirty="0"/>
              <a:t>Disclosure</a:t>
            </a:r>
          </a:p>
        </p:txBody>
      </p:sp>
      <p:sp>
        <p:nvSpPr>
          <p:cNvPr id="3" name="Content Placeholder 2"/>
          <p:cNvSpPr>
            <a:spLocks noGrp="1"/>
          </p:cNvSpPr>
          <p:nvPr>
            <p:ph sz="quarter" idx="1"/>
          </p:nvPr>
        </p:nvSpPr>
        <p:spPr>
          <a:xfrm>
            <a:off x="381000" y="914400"/>
            <a:ext cx="7467600" cy="5105400"/>
          </a:xfrm>
        </p:spPr>
        <p:txBody>
          <a:bodyPr>
            <a:normAutofit/>
          </a:bodyPr>
          <a:lstStyle/>
          <a:p>
            <a:pPr>
              <a:buFont typeface="Wingdings" pitchFamily="2" charset="2"/>
              <a:buChar char="v"/>
            </a:pPr>
            <a:r>
              <a:rPr lang="en-US" sz="1600" dirty="0">
                <a:solidFill>
                  <a:schemeClr val="tx1">
                    <a:lumMod val="75000"/>
                    <a:lumOff val="25000"/>
                  </a:schemeClr>
                </a:solidFill>
              </a:rPr>
              <a:t>When confirming reservations by mail. Fax, or email; your confirmations should always include:</a:t>
            </a:r>
          </a:p>
          <a:p>
            <a:pPr>
              <a:buFont typeface="Wingdings" pitchFamily="2" charset="2"/>
              <a:buChar char="v"/>
            </a:pPr>
            <a:r>
              <a:rPr lang="en-US" sz="1600" dirty="0">
                <a:solidFill>
                  <a:schemeClr val="tx1">
                    <a:lumMod val="75000"/>
                    <a:lumOff val="25000"/>
                  </a:schemeClr>
                </a:solidFill>
              </a:rPr>
              <a:t>Unit Cost (including all non-discretionary costs such as taxes, gratuities, and service fees).</a:t>
            </a:r>
          </a:p>
          <a:p>
            <a:pPr>
              <a:buFont typeface="Wingdings" pitchFamily="2" charset="2"/>
              <a:buChar char="v"/>
            </a:pPr>
            <a:r>
              <a:rPr lang="en-US" sz="1600" dirty="0">
                <a:solidFill>
                  <a:schemeClr val="tx1">
                    <a:lumMod val="75000"/>
                    <a:lumOff val="25000"/>
                  </a:schemeClr>
                </a:solidFill>
              </a:rPr>
              <a:t>Number of unites reserved (23 rooms, 46 meals).</a:t>
            </a:r>
          </a:p>
          <a:p>
            <a:pPr>
              <a:buFont typeface="Wingdings" pitchFamily="2" charset="2"/>
              <a:buChar char="v"/>
            </a:pPr>
            <a:r>
              <a:rPr lang="en-US" sz="1600" dirty="0">
                <a:solidFill>
                  <a:schemeClr val="tx1">
                    <a:lumMod val="75000"/>
                    <a:lumOff val="25000"/>
                  </a:schemeClr>
                </a:solidFill>
              </a:rPr>
              <a:t>Schedule or time service is to be preformed.</a:t>
            </a:r>
          </a:p>
          <a:p>
            <a:pPr>
              <a:buFont typeface="Wingdings" pitchFamily="2" charset="2"/>
              <a:buChar char="v"/>
            </a:pPr>
            <a:r>
              <a:rPr lang="en-US" sz="1600" dirty="0">
                <a:solidFill>
                  <a:schemeClr val="tx1">
                    <a:lumMod val="75000"/>
                    <a:lumOff val="25000"/>
                  </a:schemeClr>
                </a:solidFill>
              </a:rPr>
              <a:t>Deposit, final payment and refund policies, and cancellation date.</a:t>
            </a:r>
          </a:p>
          <a:p>
            <a:pPr>
              <a:buFont typeface="Wingdings" pitchFamily="2" charset="2"/>
              <a:buChar char="v"/>
            </a:pPr>
            <a:r>
              <a:rPr lang="en-US" sz="1600" dirty="0">
                <a:solidFill>
                  <a:schemeClr val="tx1">
                    <a:lumMod val="75000"/>
                    <a:lumOff val="25000"/>
                  </a:schemeClr>
                </a:solidFill>
              </a:rPr>
              <a:t>Your name, and the name of someone else in your office authorized to make changes or quote rates relating to the reservation.</a:t>
            </a:r>
          </a:p>
          <a:p>
            <a:pPr>
              <a:buFont typeface="Wingdings" pitchFamily="2" charset="2"/>
              <a:buChar char="v"/>
            </a:pPr>
            <a:r>
              <a:rPr lang="en-US" sz="1600" dirty="0">
                <a:solidFill>
                  <a:schemeClr val="tx1">
                    <a:lumMod val="75000"/>
                    <a:lumOff val="25000"/>
                  </a:schemeClr>
                </a:solidFill>
              </a:rPr>
              <a:t>Your telephone number, mailing address (both postal and email), and fax number.</a:t>
            </a:r>
          </a:p>
          <a:p>
            <a:pPr>
              <a:buFont typeface="Wingdings" pitchFamily="2" charset="2"/>
              <a:buChar char="v"/>
            </a:pPr>
            <a:r>
              <a:rPr lang="en-US" sz="1600" dirty="0">
                <a:solidFill>
                  <a:schemeClr val="tx1">
                    <a:lumMod val="75000"/>
                    <a:lumOff val="25000"/>
                  </a:schemeClr>
                </a:solidFill>
              </a:rPr>
              <a:t>Temporary or seasonal modifications to your normal operating procedures (restaurant closed until may for renovations -or- park open weekends only January-March).</a:t>
            </a:r>
          </a:p>
          <a:p>
            <a:pPr>
              <a:buFont typeface="Wingdings" pitchFamily="2" charset="2"/>
              <a:buChar char="v"/>
            </a:pPr>
            <a:r>
              <a:rPr lang="en-US" sz="1600" dirty="0">
                <a:solidFill>
                  <a:schemeClr val="tx1">
                    <a:lumMod val="75000"/>
                    <a:lumOff val="25000"/>
                  </a:schemeClr>
                </a:solidFill>
              </a:rPr>
              <a:t>Temporary or permanent modifications to highways in your vicinity (exit 15 closed for repaving until April 3 – buses should use exit 14, and go south on Route 99 to our facility).</a:t>
            </a:r>
          </a:p>
          <a:p>
            <a:pPr>
              <a:buNone/>
            </a:pPr>
            <a:endParaRPr lang="en-US" sz="1600" dirty="0"/>
          </a:p>
          <a:p>
            <a:pPr>
              <a:buNone/>
            </a:pPr>
            <a:endParaRPr lang="en-US" sz="1600" dirty="0"/>
          </a:p>
          <a:p>
            <a:pPr>
              <a:buNone/>
            </a:pPr>
            <a:endParaRPr lang="en-US" sz="1600" dirty="0"/>
          </a:p>
          <a:p>
            <a:pPr>
              <a:buNone/>
            </a:pPr>
            <a:endParaRPr lang="en-US" sz="16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2286000"/>
          </a:xfrm>
        </p:spPr>
        <p:txBody>
          <a:bodyPr>
            <a:normAutofit/>
          </a:bodyPr>
          <a:lstStyle/>
          <a:p>
            <a:pPr>
              <a:buNone/>
            </a:pPr>
            <a:r>
              <a:rPr lang="en-US" sz="1600" b="1" dirty="0">
                <a:solidFill>
                  <a:schemeClr val="tx1">
                    <a:lumMod val="75000"/>
                    <a:lumOff val="25000"/>
                  </a:schemeClr>
                </a:solidFill>
              </a:rPr>
              <a:t>To exceed expectations, your confirmations should also include:</a:t>
            </a:r>
          </a:p>
          <a:p>
            <a:pPr>
              <a:buFont typeface="Wingdings" pitchFamily="2" charset="2"/>
              <a:buChar char="v"/>
            </a:pPr>
            <a:r>
              <a:rPr lang="en-US" sz="1600" dirty="0">
                <a:solidFill>
                  <a:schemeClr val="tx1">
                    <a:lumMod val="75000"/>
                    <a:lumOff val="25000"/>
                  </a:schemeClr>
                </a:solidFill>
              </a:rPr>
              <a:t>Detailed map showing a preferred route to your property.</a:t>
            </a:r>
          </a:p>
          <a:p>
            <a:pPr>
              <a:buFont typeface="Wingdings" pitchFamily="2" charset="2"/>
              <a:buChar char="v"/>
            </a:pPr>
            <a:r>
              <a:rPr lang="en-US" sz="1600" dirty="0">
                <a:solidFill>
                  <a:schemeClr val="tx1">
                    <a:lumMod val="75000"/>
                    <a:lumOff val="25000"/>
                  </a:schemeClr>
                </a:solidFill>
              </a:rPr>
              <a:t>Local motorcoach service facilities (repair, fuel, sanitary dumping).</a:t>
            </a:r>
          </a:p>
          <a:p>
            <a:pPr>
              <a:buFont typeface="Wingdings" pitchFamily="2" charset="2"/>
              <a:buChar char="v"/>
            </a:pPr>
            <a:r>
              <a:rPr lang="en-US" sz="1600" dirty="0">
                <a:solidFill>
                  <a:schemeClr val="tx1">
                    <a:lumMod val="75000"/>
                    <a:lumOff val="25000"/>
                  </a:schemeClr>
                </a:solidFill>
              </a:rPr>
              <a:t>Passenger coupons or incentives (free beverage in our lounge -or- 25% discount in our gift shop).</a:t>
            </a:r>
          </a:p>
          <a:p>
            <a:pPr>
              <a:buFont typeface="Wingdings" pitchFamily="2" charset="2"/>
              <a:buChar char="v"/>
            </a:pPr>
            <a:r>
              <a:rPr lang="en-US" sz="1600" dirty="0">
                <a:solidFill>
                  <a:schemeClr val="tx1">
                    <a:lumMod val="75000"/>
                    <a:lumOff val="25000"/>
                  </a:schemeClr>
                </a:solidFill>
              </a:rPr>
              <a:t>Other pertinent information about available services.</a:t>
            </a:r>
          </a:p>
        </p:txBody>
      </p:sp>
      <p:pic>
        <p:nvPicPr>
          <p:cNvPr id="4" name="Picture 3" descr="customs.jpg"/>
          <p:cNvPicPr>
            <a:picLocks noChangeAspect="1"/>
          </p:cNvPicPr>
          <p:nvPr/>
        </p:nvPicPr>
        <p:blipFill>
          <a:blip r:embed="rId2" cstate="print"/>
          <a:stretch>
            <a:fillRect/>
          </a:stretch>
        </p:blipFill>
        <p:spPr>
          <a:xfrm>
            <a:off x="2362200" y="2590800"/>
            <a:ext cx="4114800" cy="308610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Abbreviations</a:t>
            </a:r>
          </a:p>
        </p:txBody>
      </p:sp>
      <p:sp>
        <p:nvSpPr>
          <p:cNvPr id="5" name="TextBox 4"/>
          <p:cNvSpPr txBox="1"/>
          <p:nvPr/>
        </p:nvSpPr>
        <p:spPr>
          <a:xfrm>
            <a:off x="609600" y="1828800"/>
            <a:ext cx="1219200" cy="4801314"/>
          </a:xfrm>
          <a:prstGeom prst="rect">
            <a:avLst/>
          </a:prstGeom>
          <a:noFill/>
        </p:spPr>
        <p:txBody>
          <a:bodyPr wrap="square" numCol="1" rtlCol="0">
            <a:spAutoFit/>
          </a:bodyPr>
          <a:lstStyle/>
          <a:p>
            <a:pPr>
              <a:buFont typeface="Wingdings" pitchFamily="2" charset="2"/>
              <a:buChar char="§"/>
            </a:pPr>
            <a:r>
              <a:rPr lang="en-US" dirty="0">
                <a:solidFill>
                  <a:schemeClr val="tx1">
                    <a:lumMod val="75000"/>
                    <a:lumOff val="25000"/>
                  </a:schemeClr>
                </a:solidFill>
              </a:rPr>
              <a:t>ABA</a:t>
            </a:r>
          </a:p>
          <a:p>
            <a:pPr>
              <a:buFont typeface="Wingdings" pitchFamily="2" charset="2"/>
              <a:buChar char="§"/>
            </a:pPr>
            <a:r>
              <a:rPr lang="en-US" dirty="0">
                <a:solidFill>
                  <a:schemeClr val="tx1">
                    <a:lumMod val="75000"/>
                    <a:lumOff val="25000"/>
                  </a:schemeClr>
                </a:solidFill>
              </a:rPr>
              <a:t>ADA</a:t>
            </a:r>
          </a:p>
          <a:p>
            <a:pPr>
              <a:buFont typeface="Wingdings" pitchFamily="2" charset="2"/>
              <a:buChar char="§"/>
            </a:pPr>
            <a:r>
              <a:rPr lang="en-US" dirty="0">
                <a:solidFill>
                  <a:schemeClr val="tx1">
                    <a:lumMod val="75000"/>
                    <a:lumOff val="25000"/>
                  </a:schemeClr>
                </a:solidFill>
              </a:rPr>
              <a:t>CTIS</a:t>
            </a:r>
          </a:p>
          <a:p>
            <a:pPr>
              <a:buFont typeface="Wingdings" pitchFamily="2" charset="2"/>
              <a:buChar char="§"/>
            </a:pPr>
            <a:r>
              <a:rPr lang="en-US" dirty="0">
                <a:solidFill>
                  <a:schemeClr val="tx1">
                    <a:lumMod val="75000"/>
                    <a:lumOff val="25000"/>
                  </a:schemeClr>
                </a:solidFill>
              </a:rPr>
              <a:t>DMO</a:t>
            </a:r>
          </a:p>
          <a:p>
            <a:pPr>
              <a:buFont typeface="Wingdings" pitchFamily="2" charset="2"/>
              <a:buChar char="§"/>
            </a:pPr>
            <a:r>
              <a:rPr lang="en-US" dirty="0">
                <a:solidFill>
                  <a:schemeClr val="tx1">
                    <a:lumMod val="75000"/>
                    <a:lumOff val="25000"/>
                  </a:schemeClr>
                </a:solidFill>
              </a:rPr>
              <a:t>CVB</a:t>
            </a:r>
          </a:p>
          <a:p>
            <a:pPr>
              <a:buFont typeface="Wingdings" pitchFamily="2" charset="2"/>
              <a:buChar char="§"/>
            </a:pPr>
            <a:r>
              <a:rPr lang="en-US" dirty="0">
                <a:solidFill>
                  <a:schemeClr val="tx1">
                    <a:lumMod val="75000"/>
                    <a:lumOff val="25000"/>
                  </a:schemeClr>
                </a:solidFill>
              </a:rPr>
              <a:t>DOS</a:t>
            </a:r>
          </a:p>
          <a:p>
            <a:pPr>
              <a:buFont typeface="Wingdings" pitchFamily="2" charset="2"/>
              <a:buChar char="§"/>
            </a:pPr>
            <a:r>
              <a:rPr lang="en-US" dirty="0">
                <a:solidFill>
                  <a:schemeClr val="tx1">
                    <a:lumMod val="75000"/>
                    <a:lumOff val="25000"/>
                  </a:schemeClr>
                </a:solidFill>
              </a:rPr>
              <a:t>FAM</a:t>
            </a:r>
          </a:p>
          <a:p>
            <a:pPr>
              <a:buFont typeface="Wingdings" pitchFamily="2" charset="2"/>
              <a:buChar char="§"/>
            </a:pPr>
            <a:r>
              <a:rPr lang="en-US" dirty="0">
                <a:solidFill>
                  <a:schemeClr val="tx1">
                    <a:lumMod val="75000"/>
                    <a:lumOff val="25000"/>
                  </a:schemeClr>
                </a:solidFill>
              </a:rPr>
              <a:t>NTA</a:t>
            </a:r>
          </a:p>
          <a:p>
            <a:pPr>
              <a:buFont typeface="Wingdings" pitchFamily="2" charset="2"/>
              <a:buChar char="§"/>
            </a:pPr>
            <a:r>
              <a:rPr lang="en-US" dirty="0">
                <a:solidFill>
                  <a:schemeClr val="tx1">
                    <a:lumMod val="75000"/>
                    <a:lumOff val="25000"/>
                  </a:schemeClr>
                </a:solidFill>
              </a:rPr>
              <a:t>OMCA</a:t>
            </a:r>
          </a:p>
          <a:p>
            <a:pPr>
              <a:buFont typeface="Wingdings" pitchFamily="2" charset="2"/>
              <a:buChar char="§"/>
            </a:pPr>
            <a:r>
              <a:rPr lang="en-US" dirty="0">
                <a:solidFill>
                  <a:schemeClr val="tx1">
                    <a:lumMod val="75000"/>
                    <a:lumOff val="25000"/>
                  </a:schemeClr>
                </a:solidFill>
              </a:rPr>
              <a:t>RFP</a:t>
            </a:r>
          </a:p>
          <a:p>
            <a:pPr>
              <a:buFont typeface="Wingdings" pitchFamily="2" charset="2"/>
              <a:buChar char="§"/>
            </a:pPr>
            <a:r>
              <a:rPr lang="en-US" dirty="0">
                <a:solidFill>
                  <a:schemeClr val="tx1">
                    <a:lumMod val="75000"/>
                    <a:lumOff val="25000"/>
                  </a:schemeClr>
                </a:solidFill>
              </a:rPr>
              <a:t>ROI</a:t>
            </a:r>
          </a:p>
          <a:p>
            <a:pPr>
              <a:buFont typeface="Wingdings" pitchFamily="2" charset="2"/>
              <a:buChar char="§"/>
            </a:pPr>
            <a:r>
              <a:rPr lang="en-US" dirty="0">
                <a:solidFill>
                  <a:schemeClr val="tx1">
                    <a:lumMod val="75000"/>
                    <a:lumOff val="25000"/>
                  </a:schemeClr>
                </a:solidFill>
              </a:rPr>
              <a:t>SMERF</a:t>
            </a:r>
          </a:p>
          <a:p>
            <a:pPr>
              <a:buFont typeface="Wingdings" pitchFamily="2" charset="2"/>
              <a:buChar char="§"/>
            </a:pPr>
            <a:r>
              <a:rPr lang="en-US" dirty="0">
                <a:solidFill>
                  <a:schemeClr val="tx1">
                    <a:lumMod val="75000"/>
                    <a:lumOff val="25000"/>
                  </a:schemeClr>
                </a:solidFill>
              </a:rPr>
              <a:t>SYTA</a:t>
            </a:r>
          </a:p>
          <a:p>
            <a:pPr>
              <a:buFont typeface="Wingdings" pitchFamily="2" charset="2"/>
              <a:buChar char="§"/>
            </a:pPr>
            <a:r>
              <a:rPr lang="en-US" dirty="0">
                <a:solidFill>
                  <a:schemeClr val="tx1">
                    <a:lumMod val="75000"/>
                    <a:lumOff val="25000"/>
                  </a:schemeClr>
                </a:solidFill>
              </a:rPr>
              <a:t>TA		</a:t>
            </a:r>
            <a:r>
              <a:rPr lang="en-US" dirty="0"/>
              <a:t>		</a:t>
            </a:r>
          </a:p>
        </p:txBody>
      </p:sp>
      <p:sp>
        <p:nvSpPr>
          <p:cNvPr id="6" name="TextBox 5"/>
          <p:cNvSpPr txBox="1"/>
          <p:nvPr/>
        </p:nvSpPr>
        <p:spPr>
          <a:xfrm>
            <a:off x="1752600" y="1828800"/>
            <a:ext cx="5791200" cy="3970318"/>
          </a:xfrm>
          <a:prstGeom prst="rect">
            <a:avLst/>
          </a:prstGeom>
          <a:noFill/>
        </p:spPr>
        <p:txBody>
          <a:bodyPr wrap="square" rtlCol="0">
            <a:spAutoFit/>
          </a:bodyPr>
          <a:lstStyle/>
          <a:p>
            <a:r>
              <a:rPr lang="en-US" dirty="0">
                <a:solidFill>
                  <a:schemeClr val="tx1">
                    <a:lumMod val="75000"/>
                    <a:lumOff val="25000"/>
                  </a:schemeClr>
                </a:solidFill>
              </a:rPr>
              <a:t>American Bus Association</a:t>
            </a:r>
          </a:p>
          <a:p>
            <a:r>
              <a:rPr lang="en-US" dirty="0">
                <a:solidFill>
                  <a:schemeClr val="tx1">
                    <a:lumMod val="75000"/>
                    <a:lumOff val="25000"/>
                  </a:schemeClr>
                </a:solidFill>
              </a:rPr>
              <a:t>Americans with Disabilities Act</a:t>
            </a:r>
          </a:p>
          <a:p>
            <a:r>
              <a:rPr lang="en-US" dirty="0">
                <a:solidFill>
                  <a:schemeClr val="tx1">
                    <a:lumMod val="75000"/>
                    <a:lumOff val="25000"/>
                  </a:schemeClr>
                </a:solidFill>
              </a:rPr>
              <a:t>Certified Travel Industry Specialist</a:t>
            </a:r>
          </a:p>
          <a:p>
            <a:r>
              <a:rPr lang="en-US" dirty="0">
                <a:solidFill>
                  <a:schemeClr val="tx1">
                    <a:lumMod val="75000"/>
                    <a:lumOff val="25000"/>
                  </a:schemeClr>
                </a:solidFill>
              </a:rPr>
              <a:t>Destination Marking Organization</a:t>
            </a:r>
          </a:p>
          <a:p>
            <a:r>
              <a:rPr lang="en-US" dirty="0">
                <a:solidFill>
                  <a:schemeClr val="tx1">
                    <a:lumMod val="75000"/>
                    <a:lumOff val="25000"/>
                  </a:schemeClr>
                </a:solidFill>
              </a:rPr>
              <a:t>Convention &amp; Visitors Bureau</a:t>
            </a:r>
          </a:p>
          <a:p>
            <a:r>
              <a:rPr lang="en-US" dirty="0">
                <a:solidFill>
                  <a:schemeClr val="tx1">
                    <a:lumMod val="75000"/>
                    <a:lumOff val="25000"/>
                  </a:schemeClr>
                </a:solidFill>
              </a:rPr>
              <a:t>Director of Sales</a:t>
            </a:r>
          </a:p>
          <a:p>
            <a:r>
              <a:rPr lang="en-US" dirty="0">
                <a:solidFill>
                  <a:schemeClr val="tx1">
                    <a:lumMod val="75000"/>
                    <a:lumOff val="25000"/>
                  </a:schemeClr>
                </a:solidFill>
              </a:rPr>
              <a:t>Familiarization Tour</a:t>
            </a:r>
          </a:p>
          <a:p>
            <a:r>
              <a:rPr lang="en-US" dirty="0">
                <a:solidFill>
                  <a:schemeClr val="tx1">
                    <a:lumMod val="75000"/>
                    <a:lumOff val="25000"/>
                  </a:schemeClr>
                </a:solidFill>
              </a:rPr>
              <a:t>National Tour Association</a:t>
            </a:r>
          </a:p>
          <a:p>
            <a:r>
              <a:rPr lang="en-US" dirty="0">
                <a:solidFill>
                  <a:schemeClr val="tx1">
                    <a:lumMod val="75000"/>
                    <a:lumOff val="25000"/>
                  </a:schemeClr>
                </a:solidFill>
              </a:rPr>
              <a:t>Ontario Motorcoach Association</a:t>
            </a:r>
          </a:p>
          <a:p>
            <a:r>
              <a:rPr lang="en-US" dirty="0">
                <a:solidFill>
                  <a:schemeClr val="tx1">
                    <a:lumMod val="75000"/>
                    <a:lumOff val="25000"/>
                  </a:schemeClr>
                </a:solidFill>
              </a:rPr>
              <a:t>Request for Proposal</a:t>
            </a:r>
          </a:p>
          <a:p>
            <a:r>
              <a:rPr lang="en-US" dirty="0">
                <a:solidFill>
                  <a:schemeClr val="tx1">
                    <a:lumMod val="75000"/>
                    <a:lumOff val="25000"/>
                  </a:schemeClr>
                </a:solidFill>
              </a:rPr>
              <a:t>Return on Investment</a:t>
            </a:r>
          </a:p>
          <a:p>
            <a:r>
              <a:rPr lang="en-US" dirty="0">
                <a:solidFill>
                  <a:schemeClr val="tx1">
                    <a:lumMod val="75000"/>
                    <a:lumOff val="25000"/>
                  </a:schemeClr>
                </a:solidFill>
              </a:rPr>
              <a:t>School, Municipal, Education, Religious, Fraternal</a:t>
            </a:r>
          </a:p>
          <a:p>
            <a:r>
              <a:rPr lang="en-US" dirty="0">
                <a:solidFill>
                  <a:schemeClr val="tx1">
                    <a:lumMod val="75000"/>
                    <a:lumOff val="25000"/>
                  </a:schemeClr>
                </a:solidFill>
              </a:rPr>
              <a:t>Student &amp; Youth Travel Association</a:t>
            </a:r>
          </a:p>
          <a:p>
            <a:r>
              <a:rPr lang="en-US" dirty="0">
                <a:solidFill>
                  <a:schemeClr val="tx1">
                    <a:lumMod val="75000"/>
                    <a:lumOff val="25000"/>
                  </a:schemeClr>
                </a:solidFill>
              </a:rPr>
              <a:t>Travel Agent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2000"/>
                                        <p:tgtEl>
                                          <p:spTgt spid="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2000"/>
                                        <p:tgtEl>
                                          <p:spTgt spid="5">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2000"/>
                                        <p:tgtEl>
                                          <p:spTgt spid="5">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2000"/>
                                        <p:tgtEl>
                                          <p:spTgt spid="5">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2000"/>
                                        <p:tgtEl>
                                          <p:spTgt spid="5">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2000"/>
                                        <p:tgtEl>
                                          <p:spTgt spid="5">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fade">
                                      <p:cBhvr>
                                        <p:cTn id="38" dur="2000"/>
                                        <p:tgtEl>
                                          <p:spTgt spid="5">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Effect transition="in" filter="fade">
                                      <p:cBhvr>
                                        <p:cTn id="41" dur="2000"/>
                                        <p:tgtEl>
                                          <p:spTgt spid="5">
                                            <p:txEl>
                                              <p:pRg st="9" end="9"/>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xEl>
                                              <p:pRg st="10" end="10"/>
                                            </p:txEl>
                                          </p:spTgt>
                                        </p:tgtEl>
                                        <p:attrNameLst>
                                          <p:attrName>style.visibility</p:attrName>
                                        </p:attrNameLst>
                                      </p:cBhvr>
                                      <p:to>
                                        <p:strVal val="visible"/>
                                      </p:to>
                                    </p:set>
                                    <p:animEffect transition="in" filter="fade">
                                      <p:cBhvr>
                                        <p:cTn id="44" dur="2000"/>
                                        <p:tgtEl>
                                          <p:spTgt spid="5">
                                            <p:txEl>
                                              <p:pRg st="10" end="1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Effect transition="in" filter="fade">
                                      <p:cBhvr>
                                        <p:cTn id="47" dur="2000"/>
                                        <p:tgtEl>
                                          <p:spTgt spid="5">
                                            <p:txEl>
                                              <p:pRg st="11" end="11"/>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txEl>
                                              <p:pRg st="12" end="12"/>
                                            </p:txEl>
                                          </p:spTgt>
                                        </p:tgtEl>
                                        <p:attrNameLst>
                                          <p:attrName>style.visibility</p:attrName>
                                        </p:attrNameLst>
                                      </p:cBhvr>
                                      <p:to>
                                        <p:strVal val="visible"/>
                                      </p:to>
                                    </p:set>
                                    <p:animEffect transition="in" filter="fade">
                                      <p:cBhvr>
                                        <p:cTn id="50" dur="2000"/>
                                        <p:tgtEl>
                                          <p:spTgt spid="5">
                                            <p:txEl>
                                              <p:pRg st="12" end="12"/>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
                                            <p:txEl>
                                              <p:pRg st="13" end="13"/>
                                            </p:txEl>
                                          </p:spTgt>
                                        </p:tgtEl>
                                        <p:attrNameLst>
                                          <p:attrName>style.visibility</p:attrName>
                                        </p:attrNameLst>
                                      </p:cBhvr>
                                      <p:to>
                                        <p:strVal val="visible"/>
                                      </p:to>
                                    </p:set>
                                    <p:animEffect transition="in" filter="fade">
                                      <p:cBhvr>
                                        <p:cTn id="53" dur="20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ach with Fall Flowers - Facing Left.jpg"/>
          <p:cNvPicPr>
            <a:picLocks noChangeAspect="1"/>
          </p:cNvPicPr>
          <p:nvPr/>
        </p:nvPicPr>
        <p:blipFill>
          <a:blip r:embed="rId2" cstate="print"/>
          <a:stretch>
            <a:fillRect/>
          </a:stretch>
        </p:blipFill>
        <p:spPr>
          <a:xfrm rot="21379403">
            <a:off x="383575" y="2052347"/>
            <a:ext cx="5019206" cy="16002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295400" y="457200"/>
            <a:ext cx="5791200" cy="1077218"/>
          </a:xfrm>
          <a:prstGeom prst="rect">
            <a:avLst/>
          </a:prstGeom>
          <a:noFill/>
        </p:spPr>
        <p:txBody>
          <a:bodyPr wrap="square" rtlCol="0">
            <a:spAutoFit/>
          </a:bodyPr>
          <a:lstStyle/>
          <a:p>
            <a:pPr algn="r"/>
            <a:r>
              <a:rPr lang="en-US" sz="3200" dirty="0">
                <a:solidFill>
                  <a:schemeClr val="tx1">
                    <a:lumMod val="75000"/>
                    <a:lumOff val="25000"/>
                  </a:schemeClr>
                </a:solidFill>
              </a:rPr>
              <a:t>Preparing Your Property for</a:t>
            </a:r>
          </a:p>
          <a:p>
            <a:pPr algn="r"/>
            <a:r>
              <a:rPr lang="en-US" sz="3200" dirty="0">
                <a:solidFill>
                  <a:schemeClr val="tx1">
                    <a:lumMod val="75000"/>
                    <a:lumOff val="25000"/>
                  </a:schemeClr>
                </a:solidFill>
              </a:rPr>
              <a:t>24 Tons Of Fun</a:t>
            </a:r>
          </a:p>
        </p:txBody>
      </p:sp>
      <p:pic>
        <p:nvPicPr>
          <p:cNvPr id="7" name="Picture 6" descr="Bus at BIH.jpg"/>
          <p:cNvPicPr>
            <a:picLocks noChangeAspect="1"/>
          </p:cNvPicPr>
          <p:nvPr/>
        </p:nvPicPr>
        <p:blipFill>
          <a:blip r:embed="rId3" cstate="print"/>
          <a:stretch>
            <a:fillRect/>
          </a:stretch>
        </p:blipFill>
        <p:spPr>
          <a:xfrm>
            <a:off x="1143000" y="4038600"/>
            <a:ext cx="2857500" cy="1905000"/>
          </a:xfrm>
          <a:prstGeom prst="rect">
            <a:avLst/>
          </a:prstGeom>
          <a:ln>
            <a:noFill/>
          </a:ln>
          <a:effectLst>
            <a:outerShdw blurRad="292100" dist="139700" dir="2700000" algn="tl" rotWithShape="0">
              <a:srgbClr val="333333">
                <a:alpha val="65000"/>
              </a:srgbClr>
            </a:outerShdw>
          </a:effectLst>
        </p:spPr>
      </p:pic>
      <p:pic>
        <p:nvPicPr>
          <p:cNvPr id="9" name="Picture 8" descr="People Inside Bus.jpg"/>
          <p:cNvPicPr>
            <a:picLocks noChangeAspect="1"/>
          </p:cNvPicPr>
          <p:nvPr/>
        </p:nvPicPr>
        <p:blipFill>
          <a:blip r:embed="rId4" cstate="print"/>
          <a:stretch>
            <a:fillRect/>
          </a:stretch>
        </p:blipFill>
        <p:spPr>
          <a:xfrm rot="527217">
            <a:off x="5562600" y="2667000"/>
            <a:ext cx="2700338" cy="2057400"/>
          </a:xfrm>
          <a:prstGeom prst="rect">
            <a:avLst/>
          </a:prstGeom>
          <a:ln>
            <a:noFill/>
          </a:ln>
          <a:effectLst>
            <a:outerShdw blurRad="292100" dist="139700" dir="2700000" algn="tl" rotWithShape="0">
              <a:srgbClr val="333333">
                <a:alpha val="65000"/>
              </a:srgbClr>
            </a:outerShdw>
          </a:effectLst>
        </p:spPr>
      </p:pic>
      <p:pic>
        <p:nvPicPr>
          <p:cNvPr id="10" name="Picture 9" descr="School Bus.bmp"/>
          <p:cNvPicPr>
            <a:picLocks noChangeAspect="1"/>
          </p:cNvPicPr>
          <p:nvPr/>
        </p:nvPicPr>
        <p:blipFill>
          <a:blip r:embed="rId5" cstate="print"/>
          <a:stretch>
            <a:fillRect/>
          </a:stretch>
        </p:blipFill>
        <p:spPr>
          <a:xfrm>
            <a:off x="4572000" y="4572000"/>
            <a:ext cx="1762125" cy="18669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1092</TotalTime>
  <Words>2342</Words>
  <Application>Microsoft Office PowerPoint</Application>
  <PresentationFormat>On-screen Show (4:3)</PresentationFormat>
  <Paragraphs>421</Paragraphs>
  <Slides>51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Century Schoolbook</vt:lpstr>
      <vt:lpstr>Wingdings</vt:lpstr>
      <vt:lpstr>Wingdings 2</vt:lpstr>
      <vt:lpstr>Oriel</vt:lpstr>
      <vt:lpstr>Group Sales made Easy</vt:lpstr>
      <vt:lpstr>PowerPoint Presentation</vt:lpstr>
      <vt:lpstr>PowerPoint Presentation</vt:lpstr>
      <vt:lpstr>PowerPoint Presentation</vt:lpstr>
      <vt:lpstr>Tiered Pricing</vt:lpstr>
      <vt:lpstr>Disclosure</vt:lpstr>
      <vt:lpstr>PowerPoint Presentation</vt:lpstr>
      <vt:lpstr>Abbreviations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Profile Sheets</vt:lpstr>
      <vt:lpstr>Profile Sheet Specs</vt:lpstr>
      <vt:lpstr>PowerPoint Presentation</vt:lpstr>
      <vt:lpstr>PowerPoint Presentation</vt:lpstr>
      <vt:lpstr>PowerPoint Presentation</vt:lpstr>
      <vt:lpstr>PowerPoint Presentation</vt:lpstr>
      <vt:lpstr>PowerPoint Presentation</vt:lpstr>
      <vt:lpstr>Familiarization Tours</vt:lpstr>
      <vt:lpstr>FAM Tours</vt:lpstr>
      <vt:lpstr>PowerPoint Presentation</vt:lpstr>
      <vt:lpstr>What do you sell on a FAM?</vt:lpstr>
      <vt:lpstr>the 3 P’s of a FAM              Sales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are basically three types of shows:</vt:lpstr>
      <vt:lpstr>PowerPoint Presentation</vt:lpstr>
      <vt:lpstr>Scheduled Appointment Shows</vt:lpstr>
      <vt:lpstr>PowerPoint Presentation</vt:lpstr>
      <vt:lpstr>Stand In Line &amp; Wait appointment Shows</vt:lpstr>
      <vt:lpstr>PowerPoint Presentation</vt:lpstr>
      <vt:lpstr>Booth Trade Shows</vt:lpstr>
      <vt:lpstr>PowerPoint Presentation</vt:lpstr>
      <vt:lpstr>PowerPoint Presentation</vt:lpstr>
      <vt:lpstr>What Do Operators look For?</vt:lpstr>
      <vt:lpstr>PowerPoint Presentation</vt:lpstr>
      <vt:lpstr>PowerPoint Presentation</vt:lpstr>
      <vt:lpstr>PowerPoint Presentation</vt:lpstr>
      <vt:lpstr>PowerPoint Presentation</vt:lpstr>
      <vt:lpstr>What Operators want you to know…</vt:lpstr>
      <vt:lpstr>PowerPoint Presentation</vt:lpstr>
      <vt:lpstr>Questions and (Hopefully) Answers!!</vt:lpstr>
    </vt:vector>
  </TitlesOfParts>
  <Company>Your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Lois</dc:creator>
  <cp:lastModifiedBy>Katie Thomas</cp:lastModifiedBy>
  <cp:revision>105</cp:revision>
  <cp:lastPrinted>2019-10-10T16:34:17Z</cp:lastPrinted>
  <dcterms:created xsi:type="dcterms:W3CDTF">2010-04-07T00:12:03Z</dcterms:created>
  <dcterms:modified xsi:type="dcterms:W3CDTF">2020-10-07T16:25:09Z</dcterms:modified>
</cp:coreProperties>
</file>