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82" r:id="rId5"/>
    <p:sldId id="333" r:id="rId6"/>
    <p:sldId id="324" r:id="rId7"/>
    <p:sldId id="329" r:id="rId8"/>
    <p:sldId id="335" r:id="rId9"/>
    <p:sldId id="381" r:id="rId10"/>
    <p:sldId id="382" r:id="rId11"/>
    <p:sldId id="384" r:id="rId12"/>
    <p:sldId id="338" r:id="rId13"/>
    <p:sldId id="334" r:id="rId14"/>
    <p:sldId id="383" r:id="rId15"/>
    <p:sldId id="323" r:id="rId16"/>
    <p:sldId id="337" r:id="rId17"/>
    <p:sldId id="297" r:id="rId18"/>
    <p:sldId id="369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lly Gordon" initials="KG" lastIdx="2" clrIdx="0">
    <p:extLst>
      <p:ext uri="{19B8F6BF-5375-455C-9EA6-DF929625EA0E}">
        <p15:presenceInfo xmlns:p15="http://schemas.microsoft.com/office/powerpoint/2012/main" userId="S::Kelly@destinationgettysburg.com::a96fc894-c9e3-4ce2-bb63-07649d7dd407" providerId="AD"/>
      </p:ext>
    </p:extLst>
  </p:cmAuthor>
  <p:cmAuthor id="2" name="Carl Whitehill" initials="CW" lastIdx="1" clrIdx="1">
    <p:extLst>
      <p:ext uri="{19B8F6BF-5375-455C-9EA6-DF929625EA0E}">
        <p15:presenceInfo xmlns:p15="http://schemas.microsoft.com/office/powerpoint/2012/main" userId="S::cwhitehill@destinationgettysburg.com::53f5a767-4541-45ab-b028-538322f0efa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838"/>
    <a:srgbClr val="A43C57"/>
    <a:srgbClr val="FCB043"/>
    <a:srgbClr val="006BB7"/>
    <a:srgbClr val="23AD43"/>
    <a:srgbClr val="D91A5D"/>
    <a:srgbClr val="F794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EB1971-BCC1-4326-A77F-7F549EFB6DB2}" v="15" dt="2023-08-08T11:50:27.7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30" autoAdjust="0"/>
    <p:restoredTop sz="96727" autoAdjust="0"/>
  </p:normalViewPr>
  <p:slideViewPr>
    <p:cSldViewPr snapToGrid="0">
      <p:cViewPr varScale="1">
        <p:scale>
          <a:sx n="104" d="100"/>
          <a:sy n="104" d="100"/>
        </p:scale>
        <p:origin x="390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 Whitehill" userId="53f5a767-4541-45ab-b028-538322f0efab" providerId="ADAL" clId="{B7EB1971-BCC1-4326-A77F-7F549EFB6DB2}"/>
    <pc:docChg chg="undo custSel delSld modSld">
      <pc:chgData name="Carl Whitehill" userId="53f5a767-4541-45ab-b028-538322f0efab" providerId="ADAL" clId="{B7EB1971-BCC1-4326-A77F-7F549EFB6DB2}" dt="2023-08-08T12:04:11.958" v="2174" actId="113"/>
      <pc:docMkLst>
        <pc:docMk/>
      </pc:docMkLst>
      <pc:sldChg chg="modSp mod">
        <pc:chgData name="Carl Whitehill" userId="53f5a767-4541-45ab-b028-538322f0efab" providerId="ADAL" clId="{B7EB1971-BCC1-4326-A77F-7F549EFB6DB2}" dt="2023-08-08T12:04:11.958" v="2174" actId="113"/>
        <pc:sldMkLst>
          <pc:docMk/>
          <pc:sldMk cId="1262049928" sldId="282"/>
        </pc:sldMkLst>
        <pc:spChg chg="mod">
          <ac:chgData name="Carl Whitehill" userId="53f5a767-4541-45ab-b028-538322f0efab" providerId="ADAL" clId="{B7EB1971-BCC1-4326-A77F-7F549EFB6DB2}" dt="2023-08-08T12:04:11.958" v="2174" actId="113"/>
          <ac:spMkLst>
            <pc:docMk/>
            <pc:sldMk cId="1262049928" sldId="282"/>
            <ac:spMk id="20" creationId="{F111A65B-9263-4AAE-963C-366DFCC80BFC}"/>
          </ac:spMkLst>
        </pc:spChg>
      </pc:sldChg>
      <pc:sldChg chg="addSp modSp mod">
        <pc:chgData name="Carl Whitehill" userId="53f5a767-4541-45ab-b028-538322f0efab" providerId="ADAL" clId="{B7EB1971-BCC1-4326-A77F-7F549EFB6DB2}" dt="2023-08-08T11:45:42.362" v="1286" actId="1076"/>
        <pc:sldMkLst>
          <pc:docMk/>
          <pc:sldMk cId="3953117047" sldId="297"/>
        </pc:sldMkLst>
        <pc:spChg chg="mod">
          <ac:chgData name="Carl Whitehill" userId="53f5a767-4541-45ab-b028-538322f0efab" providerId="ADAL" clId="{B7EB1971-BCC1-4326-A77F-7F549EFB6DB2}" dt="2023-08-08T11:45:39.128" v="1285" actId="6549"/>
          <ac:spMkLst>
            <pc:docMk/>
            <pc:sldMk cId="3953117047" sldId="297"/>
            <ac:spMk id="5" creationId="{0A87E8B7-DCDB-47AA-8622-122E29583355}"/>
          </ac:spMkLst>
        </pc:spChg>
        <pc:spChg chg="add mod">
          <ac:chgData name="Carl Whitehill" userId="53f5a767-4541-45ab-b028-538322f0efab" providerId="ADAL" clId="{B7EB1971-BCC1-4326-A77F-7F549EFB6DB2}" dt="2023-08-08T11:45:42.362" v="1286" actId="1076"/>
          <ac:spMkLst>
            <pc:docMk/>
            <pc:sldMk cId="3953117047" sldId="297"/>
            <ac:spMk id="6" creationId="{77402751-255B-E538-01FD-D448B2E46902}"/>
          </ac:spMkLst>
        </pc:spChg>
        <pc:spChg chg="mod">
          <ac:chgData name="Carl Whitehill" userId="53f5a767-4541-45ab-b028-538322f0efab" providerId="ADAL" clId="{B7EB1971-BCC1-4326-A77F-7F549EFB6DB2}" dt="2023-08-08T11:43:36.169" v="1277" actId="14100"/>
          <ac:spMkLst>
            <pc:docMk/>
            <pc:sldMk cId="3953117047" sldId="297"/>
            <ac:spMk id="14" creationId="{A1F835D7-D191-4E68-AF0C-F81D3AD0577A}"/>
          </ac:spMkLst>
        </pc:spChg>
        <pc:spChg chg="mod">
          <ac:chgData name="Carl Whitehill" userId="53f5a767-4541-45ab-b028-538322f0efab" providerId="ADAL" clId="{B7EB1971-BCC1-4326-A77F-7F549EFB6DB2}" dt="2023-08-08T11:44:08.387" v="1284" actId="20577"/>
          <ac:spMkLst>
            <pc:docMk/>
            <pc:sldMk cId="3953117047" sldId="297"/>
            <ac:spMk id="16" creationId="{E5225BAD-482D-4C51-85CB-5CBD8AE7DEA8}"/>
          </ac:spMkLst>
        </pc:spChg>
        <pc:spChg chg="mod">
          <ac:chgData name="Carl Whitehill" userId="53f5a767-4541-45ab-b028-538322f0efab" providerId="ADAL" clId="{B7EB1971-BCC1-4326-A77F-7F549EFB6DB2}" dt="2023-08-08T11:41:42.884" v="1110" actId="1076"/>
          <ac:spMkLst>
            <pc:docMk/>
            <pc:sldMk cId="3953117047" sldId="297"/>
            <ac:spMk id="19" creationId="{EA3050B8-0D34-4D7C-9F81-680729AB300F}"/>
          </ac:spMkLst>
        </pc:spChg>
      </pc:sldChg>
      <pc:sldChg chg="modSp mod">
        <pc:chgData name="Carl Whitehill" userId="53f5a767-4541-45ab-b028-538322f0efab" providerId="ADAL" clId="{B7EB1971-BCC1-4326-A77F-7F549EFB6DB2}" dt="2023-08-08T12:02:40.790" v="2170" actId="14100"/>
        <pc:sldMkLst>
          <pc:docMk/>
          <pc:sldMk cId="232547936" sldId="323"/>
        </pc:sldMkLst>
        <pc:spChg chg="mod">
          <ac:chgData name="Carl Whitehill" userId="53f5a767-4541-45ab-b028-538322f0efab" providerId="ADAL" clId="{B7EB1971-BCC1-4326-A77F-7F549EFB6DB2}" dt="2023-08-08T12:02:40.790" v="2170" actId="14100"/>
          <ac:spMkLst>
            <pc:docMk/>
            <pc:sldMk cId="232547936" sldId="323"/>
            <ac:spMk id="2" creationId="{1D8AC429-040A-0A6F-34E3-F6CE2E741B63}"/>
          </ac:spMkLst>
        </pc:spChg>
        <pc:spChg chg="mod">
          <ac:chgData name="Carl Whitehill" userId="53f5a767-4541-45ab-b028-538322f0efab" providerId="ADAL" clId="{B7EB1971-BCC1-4326-A77F-7F549EFB6DB2}" dt="2023-08-08T12:02:37.050" v="2169" actId="1076"/>
          <ac:spMkLst>
            <pc:docMk/>
            <pc:sldMk cId="232547936" sldId="323"/>
            <ac:spMk id="21" creationId="{59CDE77C-D126-453C-A694-619ED051AD47}"/>
          </ac:spMkLst>
        </pc:spChg>
        <pc:spChg chg="mod">
          <ac:chgData name="Carl Whitehill" userId="53f5a767-4541-45ab-b028-538322f0efab" providerId="ADAL" clId="{B7EB1971-BCC1-4326-A77F-7F549EFB6DB2}" dt="2023-08-08T12:02:24.355" v="2168" actId="20577"/>
          <ac:spMkLst>
            <pc:docMk/>
            <pc:sldMk cId="232547936" sldId="323"/>
            <ac:spMk id="25" creationId="{46AFDB2A-EECC-4AD1-8520-B643350B2C65}"/>
          </ac:spMkLst>
        </pc:spChg>
      </pc:sldChg>
      <pc:sldChg chg="addSp delSp modSp mod">
        <pc:chgData name="Carl Whitehill" userId="53f5a767-4541-45ab-b028-538322f0efab" providerId="ADAL" clId="{B7EB1971-BCC1-4326-A77F-7F549EFB6DB2}" dt="2023-08-08T12:00:44.455" v="2166" actId="14100"/>
        <pc:sldMkLst>
          <pc:docMk/>
          <pc:sldMk cId="893825649" sldId="333"/>
        </pc:sldMkLst>
        <pc:spChg chg="mod">
          <ac:chgData name="Carl Whitehill" userId="53f5a767-4541-45ab-b028-538322f0efab" providerId="ADAL" clId="{B7EB1971-BCC1-4326-A77F-7F549EFB6DB2}" dt="2023-08-08T11:49:48.004" v="1405" actId="20577"/>
          <ac:spMkLst>
            <pc:docMk/>
            <pc:sldMk cId="893825649" sldId="333"/>
            <ac:spMk id="4" creationId="{386DE890-9756-4E52-A5A0-275E15A1A1F7}"/>
          </ac:spMkLst>
        </pc:spChg>
        <pc:spChg chg="add del mod">
          <ac:chgData name="Carl Whitehill" userId="53f5a767-4541-45ab-b028-538322f0efab" providerId="ADAL" clId="{B7EB1971-BCC1-4326-A77F-7F549EFB6DB2}" dt="2023-08-08T11:51:01.342" v="1519" actId="478"/>
          <ac:spMkLst>
            <pc:docMk/>
            <pc:sldMk cId="893825649" sldId="333"/>
            <ac:spMk id="5" creationId="{0A0A2ADB-886E-36CF-4830-D2B717E58278}"/>
          </ac:spMkLst>
        </pc:spChg>
        <pc:spChg chg="mod">
          <ac:chgData name="Carl Whitehill" userId="53f5a767-4541-45ab-b028-538322f0efab" providerId="ADAL" clId="{B7EB1971-BCC1-4326-A77F-7F549EFB6DB2}" dt="2023-08-08T12:00:44.455" v="2166" actId="14100"/>
          <ac:spMkLst>
            <pc:docMk/>
            <pc:sldMk cId="893825649" sldId="333"/>
            <ac:spMk id="13" creationId="{ABA2756D-B11B-41F5-A793-A9E272E2C5A7}"/>
          </ac:spMkLst>
        </pc:spChg>
        <pc:spChg chg="mod">
          <ac:chgData name="Carl Whitehill" userId="53f5a767-4541-45ab-b028-538322f0efab" providerId="ADAL" clId="{B7EB1971-BCC1-4326-A77F-7F549EFB6DB2}" dt="2023-08-08T11:59:29.320" v="2149" actId="14100"/>
          <ac:spMkLst>
            <pc:docMk/>
            <pc:sldMk cId="893825649" sldId="333"/>
            <ac:spMk id="15" creationId="{0ABAE093-97BD-4BD2-848F-B3A89CCF266E}"/>
          </ac:spMkLst>
        </pc:spChg>
        <pc:spChg chg="mod">
          <ac:chgData name="Carl Whitehill" userId="53f5a767-4541-45ab-b028-538322f0efab" providerId="ADAL" clId="{B7EB1971-BCC1-4326-A77F-7F549EFB6DB2}" dt="2023-08-08T11:59:44.644" v="2165" actId="14100"/>
          <ac:spMkLst>
            <pc:docMk/>
            <pc:sldMk cId="893825649" sldId="333"/>
            <ac:spMk id="16" creationId="{BFE5CAA1-991F-44FC-8F34-60B39BA06DD5}"/>
          </ac:spMkLst>
        </pc:spChg>
        <pc:spChg chg="mod">
          <ac:chgData name="Carl Whitehill" userId="53f5a767-4541-45ab-b028-538322f0efab" providerId="ADAL" clId="{B7EB1971-BCC1-4326-A77F-7F549EFB6DB2}" dt="2023-08-08T11:58:48.470" v="2141" actId="14100"/>
          <ac:spMkLst>
            <pc:docMk/>
            <pc:sldMk cId="893825649" sldId="333"/>
            <ac:spMk id="17" creationId="{3CFD1E4A-98F7-480D-89FB-F82EA459F024}"/>
          </ac:spMkLst>
        </pc:spChg>
        <pc:spChg chg="mod">
          <ac:chgData name="Carl Whitehill" userId="53f5a767-4541-45ab-b028-538322f0efab" providerId="ADAL" clId="{B7EB1971-BCC1-4326-A77F-7F549EFB6DB2}" dt="2023-08-08T11:59:20.342" v="2148" actId="20577"/>
          <ac:spMkLst>
            <pc:docMk/>
            <pc:sldMk cId="893825649" sldId="333"/>
            <ac:spMk id="22" creationId="{2E5CD2D8-56E3-4B30-B971-64266C215FB6}"/>
          </ac:spMkLst>
        </pc:spChg>
        <pc:spChg chg="mod">
          <ac:chgData name="Carl Whitehill" userId="53f5a767-4541-45ab-b028-538322f0efab" providerId="ADAL" clId="{B7EB1971-BCC1-4326-A77F-7F549EFB6DB2}" dt="2023-08-08T11:59:39.145" v="2164" actId="20577"/>
          <ac:spMkLst>
            <pc:docMk/>
            <pc:sldMk cId="893825649" sldId="333"/>
            <ac:spMk id="23" creationId="{762E1869-4F9A-4689-A970-538EA24F0322}"/>
          </ac:spMkLst>
        </pc:spChg>
        <pc:spChg chg="mod">
          <ac:chgData name="Carl Whitehill" userId="53f5a767-4541-45ab-b028-538322f0efab" providerId="ADAL" clId="{B7EB1971-BCC1-4326-A77F-7F549EFB6DB2}" dt="2023-08-08T11:58:44.897" v="2140" actId="20577"/>
          <ac:spMkLst>
            <pc:docMk/>
            <pc:sldMk cId="893825649" sldId="333"/>
            <ac:spMk id="24" creationId="{3A9032D1-7B59-4C57-90DE-2503C8F01023}"/>
          </ac:spMkLst>
        </pc:spChg>
        <pc:spChg chg="mod">
          <ac:chgData name="Carl Whitehill" userId="53f5a767-4541-45ab-b028-538322f0efab" providerId="ADAL" clId="{B7EB1971-BCC1-4326-A77F-7F549EFB6DB2}" dt="2023-08-08T11:59:18.136" v="2144" actId="1076"/>
          <ac:spMkLst>
            <pc:docMk/>
            <pc:sldMk cId="893825649" sldId="333"/>
            <ac:spMk id="25" creationId="{81648CBA-263D-43E2-B5EC-DB9AAB672017}"/>
          </ac:spMkLst>
        </pc:spChg>
      </pc:sldChg>
      <pc:sldChg chg="modSp mod">
        <pc:chgData name="Carl Whitehill" userId="53f5a767-4541-45ab-b028-538322f0efab" providerId="ADAL" clId="{B7EB1971-BCC1-4326-A77F-7F549EFB6DB2}" dt="2023-08-08T11:17:53.367" v="87" actId="1076"/>
        <pc:sldMkLst>
          <pc:docMk/>
          <pc:sldMk cId="1906686920" sldId="334"/>
        </pc:sldMkLst>
        <pc:spChg chg="mod">
          <ac:chgData name="Carl Whitehill" userId="53f5a767-4541-45ab-b028-538322f0efab" providerId="ADAL" clId="{B7EB1971-BCC1-4326-A77F-7F549EFB6DB2}" dt="2023-08-08T11:17:53.367" v="87" actId="1076"/>
          <ac:spMkLst>
            <pc:docMk/>
            <pc:sldMk cId="1906686920" sldId="334"/>
            <ac:spMk id="2" creationId="{7549E44F-880F-62E8-3D2F-0652FF97534F}"/>
          </ac:spMkLst>
        </pc:spChg>
        <pc:spChg chg="mod">
          <ac:chgData name="Carl Whitehill" userId="53f5a767-4541-45ab-b028-538322f0efab" providerId="ADAL" clId="{B7EB1971-BCC1-4326-A77F-7F549EFB6DB2}" dt="2023-08-08T11:17:24.013" v="77" actId="14100"/>
          <ac:spMkLst>
            <pc:docMk/>
            <pc:sldMk cId="1906686920" sldId="334"/>
            <ac:spMk id="5" creationId="{CF9E9990-2773-1667-750B-8323168B1651}"/>
          </ac:spMkLst>
        </pc:spChg>
        <pc:spChg chg="mod">
          <ac:chgData name="Carl Whitehill" userId="53f5a767-4541-45ab-b028-538322f0efab" providerId="ADAL" clId="{B7EB1971-BCC1-4326-A77F-7F549EFB6DB2}" dt="2023-08-08T11:17:43.787" v="85" actId="14100"/>
          <ac:spMkLst>
            <pc:docMk/>
            <pc:sldMk cId="1906686920" sldId="334"/>
            <ac:spMk id="6" creationId="{8D180CCB-CFC6-2B7B-6F7C-62B22E8A3F22}"/>
          </ac:spMkLst>
        </pc:spChg>
        <pc:spChg chg="mod">
          <ac:chgData name="Carl Whitehill" userId="53f5a767-4541-45ab-b028-538322f0efab" providerId="ADAL" clId="{B7EB1971-BCC1-4326-A77F-7F549EFB6DB2}" dt="2023-08-08T11:17:29.775" v="79" actId="1076"/>
          <ac:spMkLst>
            <pc:docMk/>
            <pc:sldMk cId="1906686920" sldId="334"/>
            <ac:spMk id="8" creationId="{D2ACB39B-008D-D387-F3BF-723C2627EAFF}"/>
          </ac:spMkLst>
        </pc:spChg>
        <pc:spChg chg="mod">
          <ac:chgData name="Carl Whitehill" userId="53f5a767-4541-45ab-b028-538322f0efab" providerId="ADAL" clId="{B7EB1971-BCC1-4326-A77F-7F549EFB6DB2}" dt="2023-08-08T11:17:40.369" v="84" actId="14100"/>
          <ac:spMkLst>
            <pc:docMk/>
            <pc:sldMk cId="1906686920" sldId="334"/>
            <ac:spMk id="10" creationId="{F715425F-2D4F-654D-EEE9-648DB625DFAF}"/>
          </ac:spMkLst>
        </pc:spChg>
      </pc:sldChg>
      <pc:sldChg chg="delSp modSp mod">
        <pc:chgData name="Carl Whitehill" userId="53f5a767-4541-45ab-b028-538322f0efab" providerId="ADAL" clId="{B7EB1971-BCC1-4326-A77F-7F549EFB6DB2}" dt="2023-08-08T11:11:58.091" v="5" actId="478"/>
        <pc:sldMkLst>
          <pc:docMk/>
          <pc:sldMk cId="3307882741" sldId="335"/>
        </pc:sldMkLst>
        <pc:spChg chg="mod">
          <ac:chgData name="Carl Whitehill" userId="53f5a767-4541-45ab-b028-538322f0efab" providerId="ADAL" clId="{B7EB1971-BCC1-4326-A77F-7F549EFB6DB2}" dt="2023-08-08T11:11:44.346" v="0" actId="14100"/>
          <ac:spMkLst>
            <pc:docMk/>
            <pc:sldMk cId="3307882741" sldId="335"/>
            <ac:spMk id="9" creationId="{6FAD9D76-52D1-49D8-9857-EF5F26C2A11F}"/>
          </ac:spMkLst>
        </pc:spChg>
        <pc:spChg chg="del">
          <ac:chgData name="Carl Whitehill" userId="53f5a767-4541-45ab-b028-538322f0efab" providerId="ADAL" clId="{B7EB1971-BCC1-4326-A77F-7F549EFB6DB2}" dt="2023-08-08T11:11:58.091" v="5" actId="478"/>
          <ac:spMkLst>
            <pc:docMk/>
            <pc:sldMk cId="3307882741" sldId="335"/>
            <ac:spMk id="14" creationId="{E4816248-89BC-426B-85D1-ABC743E2D14D}"/>
          </ac:spMkLst>
        </pc:spChg>
        <pc:spChg chg="mod">
          <ac:chgData name="Carl Whitehill" userId="53f5a767-4541-45ab-b028-538322f0efab" providerId="ADAL" clId="{B7EB1971-BCC1-4326-A77F-7F549EFB6DB2}" dt="2023-08-08T11:11:55.835" v="4" actId="14100"/>
          <ac:spMkLst>
            <pc:docMk/>
            <pc:sldMk cId="3307882741" sldId="335"/>
            <ac:spMk id="20" creationId="{A2CA9FC4-79A5-FB97-585C-E58AD603FC49}"/>
          </ac:spMkLst>
        </pc:spChg>
        <pc:picChg chg="mod">
          <ac:chgData name="Carl Whitehill" userId="53f5a767-4541-45ab-b028-538322f0efab" providerId="ADAL" clId="{B7EB1971-BCC1-4326-A77F-7F549EFB6DB2}" dt="2023-08-08T11:11:52.972" v="3" actId="1076"/>
          <ac:picMkLst>
            <pc:docMk/>
            <pc:sldMk cId="3307882741" sldId="335"/>
            <ac:picMk id="6" creationId="{CBF42339-BBED-0F95-BCDE-45767E575A8B}"/>
          </ac:picMkLst>
        </pc:picChg>
        <pc:picChg chg="mod">
          <ac:chgData name="Carl Whitehill" userId="53f5a767-4541-45ab-b028-538322f0efab" providerId="ADAL" clId="{B7EB1971-BCC1-4326-A77F-7F549EFB6DB2}" dt="2023-08-08T11:11:47.696" v="1" actId="1076"/>
          <ac:picMkLst>
            <pc:docMk/>
            <pc:sldMk cId="3307882741" sldId="335"/>
            <ac:picMk id="10" creationId="{5078818C-67C1-88FE-CE88-516BFB9A76E4}"/>
          </ac:picMkLst>
        </pc:picChg>
      </pc:sldChg>
      <pc:sldChg chg="modSp mod">
        <pc:chgData name="Carl Whitehill" userId="53f5a767-4541-45ab-b028-538322f0efab" providerId="ADAL" clId="{B7EB1971-BCC1-4326-A77F-7F549EFB6DB2}" dt="2023-08-08T11:54:27.312" v="1762" actId="20577"/>
        <pc:sldMkLst>
          <pc:docMk/>
          <pc:sldMk cId="1728122225" sldId="337"/>
        </pc:sldMkLst>
        <pc:spChg chg="mod">
          <ac:chgData name="Carl Whitehill" userId="53f5a767-4541-45ab-b028-538322f0efab" providerId="ADAL" clId="{B7EB1971-BCC1-4326-A77F-7F549EFB6DB2}" dt="2023-08-08T11:54:27.312" v="1762" actId="20577"/>
          <ac:spMkLst>
            <pc:docMk/>
            <pc:sldMk cId="1728122225" sldId="337"/>
            <ac:spMk id="17" creationId="{5ED976E4-0DBD-43B5-BB94-1C6E1CD073D8}"/>
          </ac:spMkLst>
        </pc:spChg>
      </pc:sldChg>
      <pc:sldChg chg="modSp mod">
        <pc:chgData name="Carl Whitehill" userId="53f5a767-4541-45ab-b028-538322f0efab" providerId="ADAL" clId="{B7EB1971-BCC1-4326-A77F-7F549EFB6DB2}" dt="2023-08-08T11:17:07.975" v="73" actId="20577"/>
        <pc:sldMkLst>
          <pc:docMk/>
          <pc:sldMk cId="585006204" sldId="338"/>
        </pc:sldMkLst>
        <pc:spChg chg="mod">
          <ac:chgData name="Carl Whitehill" userId="53f5a767-4541-45ab-b028-538322f0efab" providerId="ADAL" clId="{B7EB1971-BCC1-4326-A77F-7F549EFB6DB2}" dt="2023-08-08T11:17:07.975" v="73" actId="20577"/>
          <ac:spMkLst>
            <pc:docMk/>
            <pc:sldMk cId="585006204" sldId="338"/>
            <ac:spMk id="5" creationId="{548D871B-3201-6D86-4750-0DD7F1FAE766}"/>
          </ac:spMkLst>
        </pc:spChg>
        <pc:spChg chg="mod">
          <ac:chgData name="Carl Whitehill" userId="53f5a767-4541-45ab-b028-538322f0efab" providerId="ADAL" clId="{B7EB1971-BCC1-4326-A77F-7F549EFB6DB2}" dt="2023-08-08T11:14:05.521" v="32" actId="20577"/>
          <ac:spMkLst>
            <pc:docMk/>
            <pc:sldMk cId="585006204" sldId="338"/>
            <ac:spMk id="9" creationId="{8A09483B-8E47-64E3-DB20-D103A21D5BEC}"/>
          </ac:spMkLst>
        </pc:spChg>
        <pc:spChg chg="mod">
          <ac:chgData name="Carl Whitehill" userId="53f5a767-4541-45ab-b028-538322f0efab" providerId="ADAL" clId="{B7EB1971-BCC1-4326-A77F-7F549EFB6DB2}" dt="2023-08-08T11:14:47.669" v="39" actId="6549"/>
          <ac:spMkLst>
            <pc:docMk/>
            <pc:sldMk cId="585006204" sldId="338"/>
            <ac:spMk id="10" creationId="{8EFB161E-8C37-9A7D-7989-6177EA27BA13}"/>
          </ac:spMkLst>
        </pc:spChg>
        <pc:spChg chg="mod">
          <ac:chgData name="Carl Whitehill" userId="53f5a767-4541-45ab-b028-538322f0efab" providerId="ADAL" clId="{B7EB1971-BCC1-4326-A77F-7F549EFB6DB2}" dt="2023-08-08T11:15:00.275" v="41" actId="2711"/>
          <ac:spMkLst>
            <pc:docMk/>
            <pc:sldMk cId="585006204" sldId="338"/>
            <ac:spMk id="12" creationId="{15A19251-A70F-00A3-AEFB-C38B859394C5}"/>
          </ac:spMkLst>
        </pc:spChg>
        <pc:spChg chg="mod">
          <ac:chgData name="Carl Whitehill" userId="53f5a767-4541-45ab-b028-538322f0efab" providerId="ADAL" clId="{B7EB1971-BCC1-4326-A77F-7F549EFB6DB2}" dt="2023-08-08T11:13:04.738" v="20" actId="20577"/>
          <ac:spMkLst>
            <pc:docMk/>
            <pc:sldMk cId="585006204" sldId="338"/>
            <ac:spMk id="14" creationId="{E4783BCF-E668-4875-B9ED-4B1FB68FC325}"/>
          </ac:spMkLst>
        </pc:spChg>
      </pc:sldChg>
      <pc:sldChg chg="addSp modSp mod">
        <pc:chgData name="Carl Whitehill" userId="53f5a767-4541-45ab-b028-538322f0efab" providerId="ADAL" clId="{B7EB1971-BCC1-4326-A77F-7F549EFB6DB2}" dt="2023-08-08T11:21:05.426" v="134" actId="20577"/>
        <pc:sldMkLst>
          <pc:docMk/>
          <pc:sldMk cId="4137068987" sldId="369"/>
        </pc:sldMkLst>
        <pc:spChg chg="mod">
          <ac:chgData name="Carl Whitehill" userId="53f5a767-4541-45ab-b028-538322f0efab" providerId="ADAL" clId="{B7EB1971-BCC1-4326-A77F-7F549EFB6DB2}" dt="2023-08-08T11:20:13.281" v="122" actId="14100"/>
          <ac:spMkLst>
            <pc:docMk/>
            <pc:sldMk cId="4137068987" sldId="369"/>
            <ac:spMk id="4" creationId="{21664F7C-0A00-540B-4FA0-E552045668E9}"/>
          </ac:spMkLst>
        </pc:spChg>
        <pc:spChg chg="mod">
          <ac:chgData name="Carl Whitehill" userId="53f5a767-4541-45ab-b028-538322f0efab" providerId="ADAL" clId="{B7EB1971-BCC1-4326-A77F-7F549EFB6DB2}" dt="2023-08-08T11:21:05.426" v="134" actId="20577"/>
          <ac:spMkLst>
            <pc:docMk/>
            <pc:sldMk cId="4137068987" sldId="369"/>
            <ac:spMk id="17" creationId="{0298B9C7-4B9F-409C-B35D-A48DE62E38CB}"/>
          </ac:spMkLst>
        </pc:spChg>
        <pc:picChg chg="add mod">
          <ac:chgData name="Carl Whitehill" userId="53f5a767-4541-45ab-b028-538322f0efab" providerId="ADAL" clId="{B7EB1971-BCC1-4326-A77F-7F549EFB6DB2}" dt="2023-08-08T11:19:19.671" v="104" actId="14100"/>
          <ac:picMkLst>
            <pc:docMk/>
            <pc:sldMk cId="4137068987" sldId="369"/>
            <ac:picMk id="7" creationId="{1A7FA964-26FD-34DF-5203-4211ACB48CE7}"/>
          </ac:picMkLst>
        </pc:picChg>
        <pc:picChg chg="add mod">
          <ac:chgData name="Carl Whitehill" userId="53f5a767-4541-45ab-b028-538322f0efab" providerId="ADAL" clId="{B7EB1971-BCC1-4326-A77F-7F549EFB6DB2}" dt="2023-08-08T11:19:48.255" v="112" actId="1076"/>
          <ac:picMkLst>
            <pc:docMk/>
            <pc:sldMk cId="4137068987" sldId="369"/>
            <ac:picMk id="9" creationId="{D60B973C-0466-77D8-214F-04CDA216260F}"/>
          </ac:picMkLst>
        </pc:picChg>
      </pc:sldChg>
      <pc:sldChg chg="modSp mod">
        <pc:chgData name="Carl Whitehill" userId="53f5a767-4541-45ab-b028-538322f0efab" providerId="ADAL" clId="{B7EB1971-BCC1-4326-A77F-7F549EFB6DB2}" dt="2023-08-08T12:01:25.109" v="2167" actId="2711"/>
        <pc:sldMkLst>
          <pc:docMk/>
          <pc:sldMk cId="3632450518" sldId="381"/>
        </pc:sldMkLst>
        <pc:spChg chg="mod">
          <ac:chgData name="Carl Whitehill" userId="53f5a767-4541-45ab-b028-538322f0efab" providerId="ADAL" clId="{B7EB1971-BCC1-4326-A77F-7F549EFB6DB2}" dt="2023-08-08T12:01:25.109" v="2167" actId="2711"/>
          <ac:spMkLst>
            <pc:docMk/>
            <pc:sldMk cId="3632450518" sldId="381"/>
            <ac:spMk id="29" creationId="{C1E94C4C-1639-4E00-B6E7-DC5D48EBD3D7}"/>
          </ac:spMkLst>
        </pc:spChg>
        <pc:cxnChg chg="mod">
          <ac:chgData name="Carl Whitehill" userId="53f5a767-4541-45ab-b028-538322f0efab" providerId="ADAL" clId="{B7EB1971-BCC1-4326-A77F-7F549EFB6DB2}" dt="2023-08-08T11:12:17.123" v="7" actId="1076"/>
          <ac:cxnSpMkLst>
            <pc:docMk/>
            <pc:sldMk cId="3632450518" sldId="381"/>
            <ac:cxnSpMk id="7" creationId="{92B14F25-8E3A-DA36-DE1E-C63F2F2AE167}"/>
          </ac:cxnSpMkLst>
        </pc:cxnChg>
      </pc:sldChg>
      <pc:sldChg chg="modSp mod">
        <pc:chgData name="Carl Whitehill" userId="53f5a767-4541-45ab-b028-538322f0efab" providerId="ADAL" clId="{B7EB1971-BCC1-4326-A77F-7F549EFB6DB2}" dt="2023-08-08T11:12:40.062" v="12" actId="1076"/>
        <pc:sldMkLst>
          <pc:docMk/>
          <pc:sldMk cId="2384542663" sldId="382"/>
        </pc:sldMkLst>
        <pc:spChg chg="mod">
          <ac:chgData name="Carl Whitehill" userId="53f5a767-4541-45ab-b028-538322f0efab" providerId="ADAL" clId="{B7EB1971-BCC1-4326-A77F-7F549EFB6DB2}" dt="2023-08-08T11:12:40.062" v="12" actId="1076"/>
          <ac:spMkLst>
            <pc:docMk/>
            <pc:sldMk cId="2384542663" sldId="382"/>
            <ac:spMk id="3" creationId="{C61728AA-6D05-2F73-CFD9-C1266EE1EFE9}"/>
          </ac:spMkLst>
        </pc:spChg>
        <pc:spChg chg="mod">
          <ac:chgData name="Carl Whitehill" userId="53f5a767-4541-45ab-b028-538322f0efab" providerId="ADAL" clId="{B7EB1971-BCC1-4326-A77F-7F549EFB6DB2}" dt="2023-08-08T11:12:35.675" v="11" actId="1076"/>
          <ac:spMkLst>
            <pc:docMk/>
            <pc:sldMk cId="2384542663" sldId="382"/>
            <ac:spMk id="5" creationId="{9468BF9B-D5ED-9F9E-D3D6-3F1FA2DA2E24}"/>
          </ac:spMkLst>
        </pc:spChg>
        <pc:picChg chg="mod">
          <ac:chgData name="Carl Whitehill" userId="53f5a767-4541-45ab-b028-538322f0efab" providerId="ADAL" clId="{B7EB1971-BCC1-4326-A77F-7F549EFB6DB2}" dt="2023-08-08T11:12:30.462" v="10" actId="1076"/>
          <ac:picMkLst>
            <pc:docMk/>
            <pc:sldMk cId="2384542663" sldId="382"/>
            <ac:picMk id="15" creationId="{4923750F-0460-0CA0-05A9-C6DA531FC122}"/>
          </ac:picMkLst>
        </pc:picChg>
        <pc:picChg chg="mod">
          <ac:chgData name="Carl Whitehill" userId="53f5a767-4541-45ab-b028-538322f0efab" providerId="ADAL" clId="{B7EB1971-BCC1-4326-A77F-7F549EFB6DB2}" dt="2023-08-08T11:12:22.926" v="8" actId="1076"/>
          <ac:picMkLst>
            <pc:docMk/>
            <pc:sldMk cId="2384542663" sldId="382"/>
            <ac:picMk id="20" creationId="{6264B865-B603-A842-B080-54F0B666DFAA}"/>
          </ac:picMkLst>
        </pc:picChg>
      </pc:sldChg>
      <pc:sldChg chg="modSp mod">
        <pc:chgData name="Carl Whitehill" userId="53f5a767-4541-45ab-b028-538322f0efab" providerId="ADAL" clId="{B7EB1971-BCC1-4326-A77F-7F549EFB6DB2}" dt="2023-08-08T11:18:41.991" v="101" actId="208"/>
        <pc:sldMkLst>
          <pc:docMk/>
          <pc:sldMk cId="2711980233" sldId="383"/>
        </pc:sldMkLst>
        <pc:spChg chg="mod">
          <ac:chgData name="Carl Whitehill" userId="53f5a767-4541-45ab-b028-538322f0efab" providerId="ADAL" clId="{B7EB1971-BCC1-4326-A77F-7F549EFB6DB2}" dt="2023-08-08T11:18:35.159" v="100" actId="1076"/>
          <ac:spMkLst>
            <pc:docMk/>
            <pc:sldMk cId="2711980233" sldId="383"/>
            <ac:spMk id="11" creationId="{AC8583B7-FC3C-BEBE-1134-1A4822B2C975}"/>
          </ac:spMkLst>
        </pc:spChg>
        <pc:spChg chg="mod">
          <ac:chgData name="Carl Whitehill" userId="53f5a767-4541-45ab-b028-538322f0efab" providerId="ADAL" clId="{B7EB1971-BCC1-4326-A77F-7F549EFB6DB2}" dt="2023-08-08T11:18:05.844" v="90" actId="14100"/>
          <ac:spMkLst>
            <pc:docMk/>
            <pc:sldMk cId="2711980233" sldId="383"/>
            <ac:spMk id="12" creationId="{375E5AA1-5744-4174-BC62-7FEC68C704FC}"/>
          </ac:spMkLst>
        </pc:spChg>
        <pc:spChg chg="mod">
          <ac:chgData name="Carl Whitehill" userId="53f5a767-4541-45ab-b028-538322f0efab" providerId="ADAL" clId="{B7EB1971-BCC1-4326-A77F-7F549EFB6DB2}" dt="2023-08-08T11:18:03.671" v="89" actId="14100"/>
          <ac:spMkLst>
            <pc:docMk/>
            <pc:sldMk cId="2711980233" sldId="383"/>
            <ac:spMk id="15" creationId="{E724558C-3DDC-428C-9294-19CEBA6FD49F}"/>
          </ac:spMkLst>
        </pc:spChg>
        <pc:spChg chg="mod">
          <ac:chgData name="Carl Whitehill" userId="53f5a767-4541-45ab-b028-538322f0efab" providerId="ADAL" clId="{B7EB1971-BCC1-4326-A77F-7F549EFB6DB2}" dt="2023-08-08T11:18:24.473" v="96" actId="1076"/>
          <ac:spMkLst>
            <pc:docMk/>
            <pc:sldMk cId="2711980233" sldId="383"/>
            <ac:spMk id="18" creationId="{B16F466F-7374-7885-73CE-D96EB65ED540}"/>
          </ac:spMkLst>
        </pc:spChg>
        <pc:spChg chg="mod">
          <ac:chgData name="Carl Whitehill" userId="53f5a767-4541-45ab-b028-538322f0efab" providerId="ADAL" clId="{B7EB1971-BCC1-4326-A77F-7F549EFB6DB2}" dt="2023-08-08T11:18:31.903" v="99" actId="1076"/>
          <ac:spMkLst>
            <pc:docMk/>
            <pc:sldMk cId="2711980233" sldId="383"/>
            <ac:spMk id="22" creationId="{D9506FE0-8FAC-A4D8-CD5D-24560E832FEB}"/>
          </ac:spMkLst>
        </pc:spChg>
        <pc:picChg chg="mod">
          <ac:chgData name="Carl Whitehill" userId="53f5a767-4541-45ab-b028-538322f0efab" providerId="ADAL" clId="{B7EB1971-BCC1-4326-A77F-7F549EFB6DB2}" dt="2023-08-08T11:18:29.964" v="98" actId="1076"/>
          <ac:picMkLst>
            <pc:docMk/>
            <pc:sldMk cId="2711980233" sldId="383"/>
            <ac:picMk id="4" creationId="{BF2C2964-C0D5-A8E7-BC80-C5DC36E9A084}"/>
          </ac:picMkLst>
        </pc:picChg>
        <pc:picChg chg="mod">
          <ac:chgData name="Carl Whitehill" userId="53f5a767-4541-45ab-b028-538322f0efab" providerId="ADAL" clId="{B7EB1971-BCC1-4326-A77F-7F549EFB6DB2}" dt="2023-08-08T11:18:22.470" v="95" actId="14100"/>
          <ac:picMkLst>
            <pc:docMk/>
            <pc:sldMk cId="2711980233" sldId="383"/>
            <ac:picMk id="7" creationId="{02E9FA5C-FCF1-AED3-6F5D-2BCBA400E28A}"/>
          </ac:picMkLst>
        </pc:picChg>
        <pc:cxnChg chg="mod">
          <ac:chgData name="Carl Whitehill" userId="53f5a767-4541-45ab-b028-538322f0efab" providerId="ADAL" clId="{B7EB1971-BCC1-4326-A77F-7F549EFB6DB2}" dt="2023-08-08T11:18:41.991" v="101" actId="208"/>
          <ac:cxnSpMkLst>
            <pc:docMk/>
            <pc:sldMk cId="2711980233" sldId="383"/>
            <ac:cxnSpMk id="21" creationId="{6671738B-C324-F732-AE9B-657382342D0C}"/>
          </ac:cxnSpMkLst>
        </pc:cxnChg>
      </pc:sldChg>
      <pc:sldChg chg="del">
        <pc:chgData name="Carl Whitehill" userId="53f5a767-4541-45ab-b028-538322f0efab" providerId="ADAL" clId="{B7EB1971-BCC1-4326-A77F-7F549EFB6DB2}" dt="2023-08-08T11:12:08.861" v="6" actId="2696"/>
        <pc:sldMkLst>
          <pc:docMk/>
          <pc:sldMk cId="3930857872" sldId="3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D604B7F-1857-48DB-A44B-C2CE46E3AF1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1F7B79D-8679-40C0-A5BE-6A8845932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82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58BAD-0702-4CA4-BBB8-AE02D5DC327D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993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7B79D-8679-40C0-A5BE-6A88459321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47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7B79D-8679-40C0-A5BE-6A88459321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80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7B79D-8679-40C0-A5BE-6A884593212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612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558BAD-0702-4CA4-BBB8-AE02D5DC327D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24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IG and Facebook engagement are up from last month, Facebook shares doubled, followers grew by a few hundred on each platform</a:t>
            </a:r>
          </a:p>
          <a:p>
            <a:r>
              <a:rPr lang="en-US" dirty="0"/>
              <a:t>(Followers pulled from Meta, other stats pulled from Hootsuite)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7B79D-8679-40C0-A5BE-6A88459321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921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TikTok continues to be our fastest growing platform, with followers up by more than 1,000 this month over last month. Of note, Twitter rebranded as X this month. We are proceeding as usual with our Twitter content.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7B79D-8679-40C0-A5BE-6A88459321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11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certain Threads is here to stay, but we will monitor activity going forward.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AF6B7B-4A02-4BAE-9648-40277FA958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9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FYI followers are as of Aug.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7B79D-8679-40C0-A5BE-6A88459321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010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7B79D-8679-40C0-A5BE-6A88459321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19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7B79D-8679-40C0-A5BE-6A88459321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63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CEB5F-9026-4B0E-8249-7ACC6C7D2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D24B52-3C43-4084-82DB-F6B6B97BA8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FB0DE-3E55-4CF1-973B-26B9CDF29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30F3-EF91-45B9-88D6-575ED64CAC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38DF3-C0BF-460F-BC43-49284D46C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C21E4-0833-4D5B-A363-BBCDCCF6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DC77-CD6F-4D34-B7A8-F43D9BDE2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84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DFB90-9EC3-4CCC-B6D6-F4B098CF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5D8CAA-BEB8-461B-9678-5CEA03DD7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E4D39-E4FE-435A-8785-CEAC34610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30F3-EF91-45B9-88D6-575ED64CAC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D4A5A-1C8D-415C-A02F-0F9C5244F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CB70F-2D96-4424-A56A-2C5F3042B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DC77-CD6F-4D34-B7A8-F43D9BDE2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7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88117E-C81C-4DE9-BC9E-8B16763EE2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CCF258-17DB-4FBE-B876-6C6632DF7D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5A376-6249-47FC-8EFB-2C5514E5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30F3-EF91-45B9-88D6-575ED64CAC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D7D-00FC-46E6-B94C-AEEB10C53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1352C-AC89-4097-942F-349C349FE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DC77-CD6F-4D34-B7A8-F43D9BDE2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254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ACB9-01AF-496E-9B8C-016747A9F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D1823-51F0-4129-AA6F-53C8E4D2A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66E56-ED39-493E-AF2D-3E6AAB94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30F3-EF91-45B9-88D6-575ED64CAC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CC6C7-BF6C-4BC8-B214-1E6D0D5CC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A4678-677A-4D2F-9313-A25B581C9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DC77-CD6F-4D34-B7A8-F43D9BDE2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39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84C93-1E03-4E43-A6B7-B05CBAFB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6C770-6DE2-4CB5-B4DF-AADE6E008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82611-E015-4F11-BD8C-112A2EA3B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30F3-EF91-45B9-88D6-575ED64CAC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00207-F639-4F4A-B2FD-5114C2048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140C7-2600-4C0D-A259-15B560EE6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DC77-CD6F-4D34-B7A8-F43D9BDE2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1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1C3F3-C63C-4B02-B4F5-DC5121B38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D9760-CADF-4972-BA52-9718DB20C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5FAB86-0A07-4746-BC6C-012BBB27A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B025-359B-4924-B33D-1EA34538A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30F3-EF91-45B9-88D6-575ED64CAC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16B0E-82FC-482A-A506-360F1A54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9DC7B-21C3-49D4-A4C2-EB1F77F6F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DC77-CD6F-4D34-B7A8-F43D9BDE2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22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488AC-017E-4747-BA10-A75D5FED9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06C7E2-049C-4F98-A407-B8419B627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4F0FF1-BC93-46B5-A4A4-CD2C09AD5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380B77-E723-4C1F-A6A0-591F4C7942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EE6B23-1EE9-448A-98DD-F7156C2556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BC6BBD-BABB-44DB-ABA2-A5C59784C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30F3-EF91-45B9-88D6-575ED64CAC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6569A4-5728-45EA-BD87-B238D040C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CA7F73-99E0-402C-850B-D6867486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DC77-CD6F-4D34-B7A8-F43D9BDE2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66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16B20-9921-4402-8609-5E01A872F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592D37-EDDE-42A9-90DF-972D3C274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30F3-EF91-45B9-88D6-575ED64CAC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FDCA4F-6275-4DF8-BD75-954CC141F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78887-F31E-4720-98F3-72048DB9D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DC77-CD6F-4D34-B7A8-F43D9BDE2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79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FFCB4-8F65-4130-9DCA-73E47B4B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30F3-EF91-45B9-88D6-575ED64CAC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D66C0B-F8A7-4730-8471-552AE9CA2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BC81B1-EE08-4EFA-92F3-52FC97970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DC77-CD6F-4D34-B7A8-F43D9BDE2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574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D61D9-BD52-49F8-95DB-E967A98FE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8BA53-6C88-4D2B-97D8-2E2C9B348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E29C0B-2991-43B2-AD16-61B49BFDB1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9C4AA6-8765-430E-B1E7-A38BD25B8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30F3-EF91-45B9-88D6-575ED64CAC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35EA6-4698-4A25-95B1-57DC53DAE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E8E13-CC6B-4640-8352-9720DE5E6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DC77-CD6F-4D34-B7A8-F43D9BDE2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95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2709-FD6F-49F5-8BB3-5780AE957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10BDB3-D5E4-4E63-BBA4-72981508C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85F7A0-5DC9-45BD-94FD-74422EC07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25550-CAE1-4A07-AEA3-D223114FD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30F3-EF91-45B9-88D6-575ED64CAC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7AD7A8-7B2C-4BA4-A475-FCFDED05D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8B7C1E-E415-423D-BC31-1EE15D3DF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8DC77-CD6F-4D34-B7A8-F43D9BDE2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7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070713-AAC8-4691-AC29-16D372667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CB8C7-065D-4CF3-9C49-34B68F4B0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CEBF5-24CE-4091-ADA1-CAE28FD3F5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B30F3-EF91-45B9-88D6-575ED64CACDE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ED017-82B8-4378-8D63-D28E0FB90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0045B-AEDA-4E29-9F24-994EDC6B3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DC77-CD6F-4D34-B7A8-F43D9BDE2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5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familytravelsusa.com/2/post/2023/07/ready-to-taste-the-flavors-of-downtown-gettysburg-with-a-fun-food-tour.html" TargetMode="External"/><Relationship Id="rId13" Type="http://schemas.openxmlformats.org/officeDocument/2006/relationships/hyperlink" Target="https://www.blogtalkradio.com/ndbmedia/2023/07/07/travel-itch-radio" TargetMode="External"/><Relationship Id="rId3" Type="http://schemas.openxmlformats.org/officeDocument/2006/relationships/hyperlink" Target="https://www.washingtonpost.com/history/2023/03/11/ken-burns-gettysburg-museum/" TargetMode="External"/><Relationship Id="rId7" Type="http://schemas.openxmlformats.org/officeDocument/2006/relationships/hyperlink" Target="https://amp.centredaily.com/living/travel-tourism/article277626958.html?fbclid=IwAR2EfUosyhj4c2yIV2SecXRN44ynXp74BVPFkOTp_15uycjFRdb6X-jfpFs_aem_ATBMSppPgodDZ5wdKAA6A4UyB95sqQmBtI6KBaQhy_ouJEdyOvk2K-zynR2vq7pMElk&amp;mibextid=Zxz2cZ" TargetMode="External"/><Relationship Id="rId12" Type="http://schemas.openxmlformats.org/officeDocument/2006/relationships/hyperlink" Target="https://www.yahoo.com/lifestyle/11-most-haunted-places-us-112355961.html?guccounter=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news.clearancejobs.com/2023/07/26/10-historical-vacation-destinations-to-inspire-your-national-security-journey/" TargetMode="External"/><Relationship Id="rId11" Type="http://schemas.openxmlformats.org/officeDocument/2006/relationships/hyperlink" Target="https://www.meadvilletribune.com/news/in-your-backyard-gettysburg-is-quite-a-trip-in-length-and-learning/article_24c688d6-1e7f-11ee-b500-2b87d4dbacb6.html" TargetMode="External"/><Relationship Id="rId5" Type="http://schemas.openxmlformats.org/officeDocument/2006/relationships/hyperlink" Target="https://www.travelawaits.com/2896560/civillian-history-battle-of-gettysburg-pennsylvania/" TargetMode="External"/><Relationship Id="rId10" Type="http://schemas.openxmlformats.org/officeDocument/2006/relationships/hyperlink" Target="https://www.msn.com/en-us/news/world/10-greatest-battlefields-around-the-world-that-still-echo-with-ghosts-of-the-past/ar-AA1dLNbq" TargetMode="External"/><Relationship Id="rId4" Type="http://schemas.openxmlformats.org/officeDocument/2006/relationships/hyperlink" Target="https://www.abc27.com/pennsylvania/these-are-some-of-the-prettiest-cities-in-pennsylvania/" TargetMode="External"/><Relationship Id="rId9" Type="http://schemas.openxmlformats.org/officeDocument/2006/relationships/hyperlink" Target="https://www.today.com/today/embedded-video/mmvo187108421913?fbclid=IwAR2fIh-DesvyqYPsxGg2xVu5qhZcJr2hoeSDn0jW68TnsefaMr0uGIFpdLQ_aem_AbsjDs90sfjNzn_IV8knAREVzzw5NdNl49DTLsHTTcvQaTK6Wq2BZ7IZK7yY4ldlyto&amp;mibextid=Zxz2cZ" TargetMode="External"/><Relationship Id="rId1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822DB4F-3020-4FF4-9E96-F839AB8BE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1" y="1674917"/>
            <a:ext cx="4105275" cy="204237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111A65B-9263-4AAE-963C-366DFCC80BFC}"/>
              </a:ext>
            </a:extLst>
          </p:cNvPr>
          <p:cNvSpPr/>
          <p:nvPr/>
        </p:nvSpPr>
        <p:spPr>
          <a:xfrm>
            <a:off x="6096000" y="4679518"/>
            <a:ext cx="5772727" cy="117094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Gotham Black" pitchFamily="50" charset="0"/>
              </a:rPr>
              <a:t>Monthly Board Report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latin typeface="Gotham Black" pitchFamily="50" charset="0"/>
              </a:rPr>
              <a:t>July 2023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dirty="0">
              <a:effectLst/>
              <a:latin typeface="Gotham Black" pitchFamily="50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62049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C47964-0790-457A-A2FA-18C55873CAB7}"/>
              </a:ext>
            </a:extLst>
          </p:cNvPr>
          <p:cNvSpPr/>
          <p:nvPr/>
        </p:nvSpPr>
        <p:spPr>
          <a:xfrm>
            <a:off x="240256" y="376175"/>
            <a:ext cx="9059204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A43C5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Adams County Pour Tour</a:t>
            </a:r>
            <a:endParaRPr lang="en-US" sz="4000" b="0" cap="none" spc="0" dirty="0">
              <a:ln w="0"/>
              <a:solidFill>
                <a:srgbClr val="A43C5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otham Black" pitchFamily="50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0C45DBD-879F-4347-8EED-CF0DF6E436A3}"/>
              </a:ext>
            </a:extLst>
          </p:cNvPr>
          <p:cNvSpPr/>
          <p:nvPr/>
        </p:nvSpPr>
        <p:spPr>
          <a:xfrm>
            <a:off x="311277" y="1318111"/>
            <a:ext cx="11545879" cy="3500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SOCIAL MEDIA HIGHLIGHTS – JULY 2023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AB696D-32D3-48E2-82B8-75D288238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37669" y="289364"/>
            <a:ext cx="1035356" cy="147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6E96BC-76C3-4E7C-80DE-39B47CA1E143}"/>
              </a:ext>
            </a:extLst>
          </p:cNvPr>
          <p:cNvCxnSpPr>
            <a:cxnSpLocks/>
          </p:cNvCxnSpPr>
          <p:nvPr/>
        </p:nvCxnSpPr>
        <p:spPr>
          <a:xfrm>
            <a:off x="3742868" y="2126008"/>
            <a:ext cx="0" cy="4348813"/>
          </a:xfrm>
          <a:prstGeom prst="line">
            <a:avLst/>
          </a:prstGeom>
          <a:ln w="12700">
            <a:solidFill>
              <a:srgbClr val="A43C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43F3C53-167A-4D63-97BE-5CED9F16DB54}"/>
              </a:ext>
            </a:extLst>
          </p:cNvPr>
          <p:cNvSpPr txBox="1"/>
          <p:nvPr/>
        </p:nvSpPr>
        <p:spPr>
          <a:xfrm>
            <a:off x="583784" y="5716176"/>
            <a:ext cx="16642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Reactions: 23</a:t>
            </a:r>
          </a:p>
          <a:p>
            <a:r>
              <a:rPr lang="en-US" sz="1400" dirty="0"/>
              <a:t>Comments: 2</a:t>
            </a:r>
          </a:p>
          <a:p>
            <a:r>
              <a:rPr lang="en-US" sz="1400" dirty="0"/>
              <a:t>Shares: 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19A0CCF-B591-4583-BDF0-06B0AD8D0480}"/>
              </a:ext>
            </a:extLst>
          </p:cNvPr>
          <p:cNvSpPr/>
          <p:nvPr/>
        </p:nvSpPr>
        <p:spPr>
          <a:xfrm>
            <a:off x="644757" y="1902225"/>
            <a:ext cx="4392717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>
                <a:ln w="0"/>
                <a:solidFill>
                  <a:srgbClr val="A43C5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Facebook</a:t>
            </a:r>
            <a:endParaRPr lang="en-US" sz="2400" b="0" cap="none" spc="0" dirty="0">
              <a:ln w="0"/>
              <a:solidFill>
                <a:srgbClr val="A43C5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otham Black" pitchFamily="50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BECE76-7534-4017-926A-FBC626B59E3E}"/>
              </a:ext>
            </a:extLst>
          </p:cNvPr>
          <p:cNvSpPr/>
          <p:nvPr/>
        </p:nvSpPr>
        <p:spPr>
          <a:xfrm>
            <a:off x="4346338" y="1933661"/>
            <a:ext cx="4392717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>
                <a:ln w="0"/>
                <a:solidFill>
                  <a:srgbClr val="A43C5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Instagram</a:t>
            </a:r>
            <a:endParaRPr lang="en-US" sz="2400" b="0" cap="none" spc="0" dirty="0">
              <a:ln w="0"/>
              <a:solidFill>
                <a:srgbClr val="A43C5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otham Black" pitchFamily="50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958E24-6996-F608-468F-8BA53351DDA3}"/>
              </a:ext>
            </a:extLst>
          </p:cNvPr>
          <p:cNvSpPr txBox="1"/>
          <p:nvPr/>
        </p:nvSpPr>
        <p:spPr>
          <a:xfrm>
            <a:off x="11719939" y="6373049"/>
            <a:ext cx="47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43C57"/>
                </a:solidFill>
                <a:latin typeface="Gotham" panose="02000504020000020004" pitchFamily="2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24915B-3998-122F-3986-85E8C73D4CF7}"/>
              </a:ext>
            </a:extLst>
          </p:cNvPr>
          <p:cNvSpPr txBox="1"/>
          <p:nvPr/>
        </p:nvSpPr>
        <p:spPr>
          <a:xfrm>
            <a:off x="4442840" y="5774568"/>
            <a:ext cx="1664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Likes: 12</a:t>
            </a:r>
          </a:p>
          <a:p>
            <a:r>
              <a:rPr lang="en-US" sz="1400" dirty="0"/>
              <a:t>Reach: 224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49E44F-880F-62E8-3D2F-0652FF97534F}"/>
              </a:ext>
            </a:extLst>
          </p:cNvPr>
          <p:cNvSpPr txBox="1"/>
          <p:nvPr/>
        </p:nvSpPr>
        <p:spPr>
          <a:xfrm>
            <a:off x="9907091" y="2056808"/>
            <a:ext cx="1950068" cy="1351390"/>
          </a:xfrm>
          <a:prstGeom prst="rect">
            <a:avLst/>
          </a:prstGeom>
          <a:solidFill>
            <a:schemeClr val="bg1"/>
          </a:solidFill>
          <a:ln w="25400">
            <a:solidFill>
              <a:srgbClr val="A43C57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endParaRPr lang="en-US" sz="1400" b="1" u="sng" dirty="0"/>
          </a:p>
          <a:p>
            <a:pPr algn="ctr"/>
            <a:endParaRPr lang="en-US" sz="1000" b="1" i="1" dirty="0">
              <a:latin typeface="Calibri Light"/>
              <a:cs typeface="Calibri Ligh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E00417B-F52F-9E57-07A3-63C7179294C9}"/>
              </a:ext>
            </a:extLst>
          </p:cNvPr>
          <p:cNvSpPr/>
          <p:nvPr/>
        </p:nvSpPr>
        <p:spPr>
          <a:xfrm>
            <a:off x="9907088" y="2045262"/>
            <a:ext cx="1950068" cy="362635"/>
          </a:xfrm>
          <a:prstGeom prst="rect">
            <a:avLst/>
          </a:prstGeom>
          <a:solidFill>
            <a:srgbClr val="A43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FACEBOOK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9E9990-2773-1667-750B-8323168B1651}"/>
              </a:ext>
            </a:extLst>
          </p:cNvPr>
          <p:cNvSpPr txBox="1"/>
          <p:nvPr/>
        </p:nvSpPr>
        <p:spPr>
          <a:xfrm>
            <a:off x="10068455" y="2527345"/>
            <a:ext cx="1704570" cy="7700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50" dirty="0">
                <a:latin typeface="Gotham" panose="02000504020000020004" pitchFamily="2" charset="0"/>
              </a:rPr>
              <a:t>11 Posts</a:t>
            </a:r>
          </a:p>
          <a:p>
            <a:r>
              <a:rPr lang="en-US" sz="1050" dirty="0">
                <a:latin typeface="Gotham" panose="02000504020000020004" pitchFamily="2" charset="0"/>
              </a:rPr>
              <a:t>214 Engagements</a:t>
            </a:r>
          </a:p>
          <a:p>
            <a:r>
              <a:rPr lang="en-US" sz="1050" dirty="0">
                <a:latin typeface="Gotham" panose="02000504020000020004" pitchFamily="2" charset="0"/>
              </a:rPr>
              <a:t>11 Shares</a:t>
            </a:r>
          </a:p>
          <a:p>
            <a:r>
              <a:rPr lang="en-US" sz="1050" dirty="0">
                <a:solidFill>
                  <a:srgbClr val="1C1E21"/>
                </a:solidFill>
                <a:latin typeface="Gotham" panose="02000504020000020004" pitchFamily="2" charset="0"/>
              </a:rPr>
              <a:t>2,130</a:t>
            </a:r>
            <a:r>
              <a:rPr lang="en-US" sz="1050" dirty="0">
                <a:latin typeface="Gotham" panose="02000504020000020004" pitchFamily="2" charset="0"/>
              </a:rPr>
              <a:t> Followers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180CCB-CFC6-2B7B-6F7C-62B22E8A3F22}"/>
              </a:ext>
            </a:extLst>
          </p:cNvPr>
          <p:cNvSpPr txBox="1"/>
          <p:nvPr/>
        </p:nvSpPr>
        <p:spPr>
          <a:xfrm>
            <a:off x="9907091" y="3657977"/>
            <a:ext cx="1950068" cy="1252121"/>
          </a:xfrm>
          <a:prstGeom prst="rect">
            <a:avLst/>
          </a:prstGeom>
          <a:solidFill>
            <a:schemeClr val="bg1"/>
          </a:solidFill>
          <a:ln w="25400">
            <a:solidFill>
              <a:srgbClr val="A43C57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endParaRPr lang="en-US" sz="1400" b="1" u="sng" dirty="0"/>
          </a:p>
          <a:p>
            <a:pPr algn="ctr"/>
            <a:endParaRPr lang="en-US" sz="1000" b="1" i="1" dirty="0">
              <a:latin typeface="Calibri Light"/>
              <a:cs typeface="Calibri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ACB39B-008D-D387-F3BF-723C2627EAFF}"/>
              </a:ext>
            </a:extLst>
          </p:cNvPr>
          <p:cNvSpPr/>
          <p:nvPr/>
        </p:nvSpPr>
        <p:spPr>
          <a:xfrm>
            <a:off x="9907088" y="3657977"/>
            <a:ext cx="1950068" cy="362635"/>
          </a:xfrm>
          <a:prstGeom prst="rect">
            <a:avLst/>
          </a:prstGeom>
          <a:solidFill>
            <a:srgbClr val="A43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INSTAGRAM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15425F-2D4F-654D-EEE9-648DB625DFAF}"/>
              </a:ext>
            </a:extLst>
          </p:cNvPr>
          <p:cNvSpPr txBox="1"/>
          <p:nvPr/>
        </p:nvSpPr>
        <p:spPr>
          <a:xfrm>
            <a:off x="10068455" y="4171778"/>
            <a:ext cx="1704570" cy="5885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50" dirty="0">
                <a:latin typeface="Gotham" panose="02000504020000020004" pitchFamily="2" charset="0"/>
              </a:rPr>
              <a:t>10 Posts</a:t>
            </a:r>
          </a:p>
          <a:p>
            <a:r>
              <a:rPr lang="en-US" sz="1050" dirty="0">
                <a:latin typeface="Gotham" panose="02000504020000020004" pitchFamily="2" charset="0"/>
              </a:rPr>
              <a:t>117 Engagements</a:t>
            </a:r>
          </a:p>
          <a:p>
            <a:r>
              <a:rPr lang="en-US" sz="1050" b="0" i="0" dirty="0">
                <a:solidFill>
                  <a:srgbClr val="1C1E21"/>
                </a:solidFill>
                <a:effectLst/>
                <a:latin typeface="Gotham" panose="02000504020000020004" pitchFamily="2" charset="0"/>
              </a:rPr>
              <a:t>1,124</a:t>
            </a:r>
            <a:r>
              <a:rPr lang="en-US" sz="1050" dirty="0">
                <a:latin typeface="Gotham" panose="02000504020000020004" pitchFamily="2" charset="0"/>
              </a:rPr>
              <a:t> Followers</a:t>
            </a: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232BE3E-E9E3-97E8-F8E3-21C342AD0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840" y="2465582"/>
            <a:ext cx="4908044" cy="3143887"/>
          </a:xfrm>
          <a:prstGeom prst="rect">
            <a:avLst/>
          </a:prstGeom>
        </p:spPr>
      </p:pic>
      <p:pic>
        <p:nvPicPr>
          <p:cNvPr id="17" name="Picture 16" descr="A group of people clinking glasses at a table&#10;&#10;Description automatically generated">
            <a:extLst>
              <a:ext uri="{FF2B5EF4-FFF2-40B4-BE49-F238E27FC236}">
                <a16:creationId xmlns:a16="http://schemas.microsoft.com/office/drawing/2014/main" id="{A4A09694-E8A7-CAD2-7E96-D111B1DCFF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5" y="2386551"/>
            <a:ext cx="2450775" cy="320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86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643B6A-F7A8-442C-8B2B-C80F69426C02}"/>
              </a:ext>
            </a:extLst>
          </p:cNvPr>
          <p:cNvSpPr/>
          <p:nvPr/>
        </p:nvSpPr>
        <p:spPr>
          <a:xfrm>
            <a:off x="240256" y="376175"/>
            <a:ext cx="9059204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FCB04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Adams County Crop Hop</a:t>
            </a:r>
            <a:endParaRPr lang="en-US" sz="4000" b="0" cap="none" spc="0" dirty="0">
              <a:ln w="0"/>
              <a:solidFill>
                <a:srgbClr val="FCB04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otham Black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781B50-B72F-4680-9937-2A4821397698}"/>
              </a:ext>
            </a:extLst>
          </p:cNvPr>
          <p:cNvSpPr/>
          <p:nvPr/>
        </p:nvSpPr>
        <p:spPr>
          <a:xfrm>
            <a:off x="311277" y="1318110"/>
            <a:ext cx="11545879" cy="324643"/>
          </a:xfrm>
          <a:prstGeom prst="rect">
            <a:avLst/>
          </a:prstGeom>
          <a:solidFill>
            <a:srgbClr val="0F68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MONTHLY HIGHLIGHTS – JULY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5E5AA1-5744-4174-BC62-7FEC68C704FC}"/>
              </a:ext>
            </a:extLst>
          </p:cNvPr>
          <p:cNvSpPr txBox="1"/>
          <p:nvPr/>
        </p:nvSpPr>
        <p:spPr>
          <a:xfrm>
            <a:off x="9383514" y="2056808"/>
            <a:ext cx="2473642" cy="1526901"/>
          </a:xfrm>
          <a:prstGeom prst="rect">
            <a:avLst/>
          </a:prstGeom>
          <a:solidFill>
            <a:schemeClr val="bg1"/>
          </a:solidFill>
          <a:ln w="25400">
            <a:solidFill>
              <a:srgbClr val="FCB043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endParaRPr lang="en-US" sz="1400" b="1" u="sng" dirty="0"/>
          </a:p>
          <a:p>
            <a:pPr algn="ctr"/>
            <a:endParaRPr lang="en-US" sz="1000" b="1" i="1" dirty="0">
              <a:latin typeface="Calibri Light"/>
              <a:cs typeface="Calibri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0A35DA-CCC1-4425-BC60-DB7C3CC2EA40}"/>
              </a:ext>
            </a:extLst>
          </p:cNvPr>
          <p:cNvSpPr/>
          <p:nvPr/>
        </p:nvSpPr>
        <p:spPr>
          <a:xfrm>
            <a:off x="9383510" y="2045262"/>
            <a:ext cx="2473643" cy="362635"/>
          </a:xfrm>
          <a:prstGeom prst="rect">
            <a:avLst/>
          </a:prstGeom>
          <a:solidFill>
            <a:srgbClr val="FCB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AT A GLANCE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24558C-3DDC-428C-9294-19CEBA6FD49F}"/>
              </a:ext>
            </a:extLst>
          </p:cNvPr>
          <p:cNvSpPr txBox="1"/>
          <p:nvPr/>
        </p:nvSpPr>
        <p:spPr>
          <a:xfrm>
            <a:off x="9495706" y="2522151"/>
            <a:ext cx="2249249" cy="9068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50" dirty="0">
                <a:effectLst/>
                <a:latin typeface="Gotham" panose="02000504050000020004" pitchFamily="2" charset="0"/>
                <a:ea typeface="Times New Roman" panose="02020603050405020304" pitchFamily="18" charset="0"/>
              </a:rPr>
              <a:t>60 sign-ups</a:t>
            </a:r>
            <a:endParaRPr lang="en-US" sz="1050" dirty="0">
              <a:effectLst/>
              <a:latin typeface="Gotham" panose="02000504050000020004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50" dirty="0">
                <a:effectLst/>
                <a:latin typeface="Gotham" panose="02000504050000020004" pitchFamily="2" charset="0"/>
                <a:ea typeface="Times New Roman" panose="02020603050405020304" pitchFamily="18" charset="0"/>
              </a:rPr>
              <a:t>79 check-ins</a:t>
            </a:r>
            <a:endParaRPr lang="en-US" sz="1050" dirty="0">
              <a:effectLst/>
              <a:latin typeface="Gotham" panose="02000504050000020004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50" dirty="0">
                <a:effectLst/>
                <a:latin typeface="Gotham" panose="02000504050000020004" pitchFamily="2" charset="0"/>
                <a:ea typeface="Times New Roman" panose="02020603050405020304" pitchFamily="18" charset="0"/>
              </a:rPr>
              <a:t>10 discounts redeemed</a:t>
            </a:r>
            <a:endParaRPr lang="en-US" sz="1050" dirty="0">
              <a:effectLst/>
              <a:latin typeface="Gotham" panose="02000504050000020004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50" dirty="0">
                <a:effectLst/>
                <a:latin typeface="Gotham" panose="02000504050000020004" pitchFamily="2" charset="0"/>
                <a:ea typeface="Times New Roman" panose="02020603050405020304" pitchFamily="18" charset="0"/>
              </a:rPr>
              <a:t>6 prizes redeemed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050" dirty="0">
                <a:effectLst/>
                <a:latin typeface="Gotham" panose="02000504050000020004" pitchFamily="2" charset="0"/>
                <a:ea typeface="Times New Roman" panose="02020603050405020304" pitchFamily="18" charset="0"/>
              </a:rPr>
              <a:t>49% newsletter OR</a:t>
            </a:r>
            <a:endParaRPr lang="en-US" sz="1050" dirty="0">
              <a:effectLst/>
              <a:latin typeface="Gotham" panose="02000504050000020004" pitchFamily="2" charset="0"/>
              <a:ea typeface="Calibri" panose="020F0502020204030204" pitchFamily="34" charset="0"/>
            </a:endParaRPr>
          </a:p>
          <a:p>
            <a:endParaRPr lang="en-US" sz="1200" dirty="0">
              <a:highlight>
                <a:srgbClr val="FFFF00"/>
              </a:highlight>
              <a:latin typeface="Gotham" panose="02000504020000020004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75C78B-C171-42D9-AC3F-57F9BB3CC272}"/>
              </a:ext>
            </a:extLst>
          </p:cNvPr>
          <p:cNvSpPr/>
          <p:nvPr/>
        </p:nvSpPr>
        <p:spPr>
          <a:xfrm>
            <a:off x="10342485" y="226337"/>
            <a:ext cx="1331651" cy="144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BEF4AC5D-3F97-400F-A639-18AFC2BFE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812" y="308469"/>
            <a:ext cx="1182995" cy="14164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14F652-627B-4F16-BF4B-9CE135AA9CB3}"/>
              </a:ext>
            </a:extLst>
          </p:cNvPr>
          <p:cNvSpPr txBox="1"/>
          <p:nvPr/>
        </p:nvSpPr>
        <p:spPr>
          <a:xfrm>
            <a:off x="11663953" y="6354387"/>
            <a:ext cx="47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CB043"/>
                </a:solidFill>
                <a:latin typeface="Gotham" panose="02000504020000020004" pitchFamily="2" charset="0"/>
              </a:rPr>
              <a:t>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C366A1-E51F-1504-F05A-D4C14A14E3BA}"/>
              </a:ext>
            </a:extLst>
          </p:cNvPr>
          <p:cNvSpPr/>
          <p:nvPr/>
        </p:nvSpPr>
        <p:spPr>
          <a:xfrm>
            <a:off x="491894" y="1844783"/>
            <a:ext cx="4392717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>
                <a:ln w="0"/>
                <a:solidFill>
                  <a:srgbClr val="0F683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Facebook</a:t>
            </a:r>
            <a:endParaRPr lang="en-US" sz="2400" b="0" cap="none" spc="0" dirty="0">
              <a:ln w="0"/>
              <a:solidFill>
                <a:srgbClr val="0F683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otham Black" pitchFamily="5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6F466F-7374-7885-73CE-D96EB65ED540}"/>
              </a:ext>
            </a:extLst>
          </p:cNvPr>
          <p:cNvSpPr txBox="1"/>
          <p:nvPr/>
        </p:nvSpPr>
        <p:spPr>
          <a:xfrm>
            <a:off x="384136" y="5615723"/>
            <a:ext cx="16642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Reactions: 69</a:t>
            </a:r>
          </a:p>
          <a:p>
            <a:r>
              <a:rPr lang="en-US" sz="1400" dirty="0"/>
              <a:t>Shares: 2</a:t>
            </a:r>
          </a:p>
          <a:p>
            <a:r>
              <a:rPr lang="en-US" sz="1400" dirty="0"/>
              <a:t>Comments: 2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71738B-C324-F732-AE9B-657382342D0C}"/>
              </a:ext>
            </a:extLst>
          </p:cNvPr>
          <p:cNvCxnSpPr>
            <a:cxnSpLocks/>
          </p:cNvCxnSpPr>
          <p:nvPr/>
        </p:nvCxnSpPr>
        <p:spPr>
          <a:xfrm>
            <a:off x="3604870" y="2306448"/>
            <a:ext cx="0" cy="3955807"/>
          </a:xfrm>
          <a:prstGeom prst="line">
            <a:avLst/>
          </a:prstGeom>
          <a:ln w="12700">
            <a:solidFill>
              <a:srgbClr val="0F6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D9506FE0-8FAC-A4D8-CD5D-24560E832FEB}"/>
              </a:ext>
            </a:extLst>
          </p:cNvPr>
          <p:cNvSpPr/>
          <p:nvPr/>
        </p:nvSpPr>
        <p:spPr>
          <a:xfrm>
            <a:off x="4093767" y="1895507"/>
            <a:ext cx="4392717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>
                <a:ln w="0"/>
                <a:solidFill>
                  <a:srgbClr val="0F683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Instagram</a:t>
            </a:r>
            <a:endParaRPr lang="en-US" sz="2400" b="0" cap="none" spc="0" dirty="0">
              <a:ln w="0"/>
              <a:solidFill>
                <a:srgbClr val="0F683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otham Black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8583B7-FC3C-BEBE-1134-1A4822B2C975}"/>
              </a:ext>
            </a:extLst>
          </p:cNvPr>
          <p:cNvSpPr txBox="1"/>
          <p:nvPr/>
        </p:nvSpPr>
        <p:spPr>
          <a:xfrm>
            <a:off x="4121029" y="5615723"/>
            <a:ext cx="1664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Likes: 388</a:t>
            </a:r>
          </a:p>
          <a:p>
            <a:r>
              <a:rPr lang="en-US" sz="1400" dirty="0"/>
              <a:t>Reach: 3,714</a:t>
            </a:r>
          </a:p>
        </p:txBody>
      </p:sp>
      <p:pic>
        <p:nvPicPr>
          <p:cNvPr id="4" name="Picture 3" descr="A white building with a domed roof&#10;&#10;Description automatically generated">
            <a:extLst>
              <a:ext uri="{FF2B5EF4-FFF2-40B4-BE49-F238E27FC236}">
                <a16:creationId xmlns:a16="http://schemas.microsoft.com/office/drawing/2014/main" id="{BF2C2964-C0D5-A8E7-BC80-C5DC36E9A0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098" y="2522151"/>
            <a:ext cx="4645890" cy="2972772"/>
          </a:xfrm>
          <a:prstGeom prst="rect">
            <a:avLst/>
          </a:prstGeom>
        </p:spPr>
      </p:pic>
      <p:pic>
        <p:nvPicPr>
          <p:cNvPr id="7" name="Picture 6" descr="A group of peaches in a basket&#10;&#10;Description automatically generated">
            <a:extLst>
              <a:ext uri="{FF2B5EF4-FFF2-40B4-BE49-F238E27FC236}">
                <a16:creationId xmlns:a16="http://schemas.microsoft.com/office/drawing/2014/main" id="{02E9FA5C-FCF1-AED3-6F5D-2BCBA400E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5" y="2407897"/>
            <a:ext cx="2646300" cy="306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80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6DF553E-F770-46CB-80DF-187BE2A8FB1F}"/>
              </a:ext>
            </a:extLst>
          </p:cNvPr>
          <p:cNvSpPr txBox="1"/>
          <p:nvPr/>
        </p:nvSpPr>
        <p:spPr>
          <a:xfrm>
            <a:off x="9246622" y="1878474"/>
            <a:ext cx="2612301" cy="3303033"/>
          </a:xfrm>
          <a:prstGeom prst="rect">
            <a:avLst/>
          </a:prstGeom>
          <a:solidFill>
            <a:schemeClr val="bg1"/>
          </a:solidFill>
          <a:ln w="25400">
            <a:solidFill>
              <a:srgbClr val="006BB7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endParaRPr lang="en-US" sz="1400" b="1" u="sng" dirty="0"/>
          </a:p>
          <a:p>
            <a:pPr algn="ctr"/>
            <a:endParaRPr lang="en-US" sz="1000" b="1" i="1" dirty="0">
              <a:latin typeface="Calibri Light"/>
              <a:cs typeface="Calibri Ligh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1B24AA-A412-4431-968E-78A6DA597F9B}"/>
              </a:ext>
            </a:extLst>
          </p:cNvPr>
          <p:cNvSpPr/>
          <p:nvPr/>
        </p:nvSpPr>
        <p:spPr>
          <a:xfrm>
            <a:off x="9246622" y="1868200"/>
            <a:ext cx="2612300" cy="362635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AT A GLANCE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88C9EA-6F8F-4CAC-8F90-B9B08CA4F854}"/>
              </a:ext>
            </a:extLst>
          </p:cNvPr>
          <p:cNvSpPr txBox="1"/>
          <p:nvPr/>
        </p:nvSpPr>
        <p:spPr>
          <a:xfrm>
            <a:off x="9386556" y="2327389"/>
            <a:ext cx="2431385" cy="23113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100" b="1" dirty="0">
                <a:latin typeface="Gotham" panose="02000504020000020004" pitchFamily="2" charset="0"/>
              </a:rPr>
              <a:t>Partnership</a:t>
            </a:r>
            <a:endParaRPr lang="en-US" sz="1050" b="1" dirty="0">
              <a:latin typeface="Gotham" panose="02000504020000020004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316 Total Partners*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dirty="0">
              <a:latin typeface="Gotham" panose="02000504020000020004" pitchFamily="2" charset="0"/>
            </a:endParaRPr>
          </a:p>
          <a:p>
            <a:r>
              <a:rPr lang="en-US" sz="1100" b="1" dirty="0">
                <a:latin typeface="Gotham" panose="02000504020000020004" pitchFamily="2" charset="0"/>
              </a:rPr>
              <a:t>New/Returning Partners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Gotham" panose="02000504020000020004" pitchFamily="2" charset="0"/>
              </a:rPr>
              <a:t>Gettysburg Chamber Orchestra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Gotham" panose="02000504020000020004" pitchFamily="2" charset="0"/>
              </a:rPr>
              <a:t>Karen </a:t>
            </a:r>
            <a:r>
              <a:rPr lang="en-US" sz="1000" dirty="0" err="1">
                <a:latin typeface="Gotham" panose="02000504020000020004" pitchFamily="2" charset="0"/>
              </a:rPr>
              <a:t>Tavenner</a:t>
            </a:r>
            <a:r>
              <a:rPr lang="en-US" sz="1000" dirty="0">
                <a:latin typeface="Gotham" panose="02000504020000020004" pitchFamily="2" charset="0"/>
              </a:rPr>
              <a:t>, Realtor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Gotham" panose="02000504020000020004" pitchFamily="2" charset="0"/>
              </a:rPr>
              <a:t>Trevanion</a:t>
            </a:r>
            <a:endParaRPr lang="en-US" sz="1000" dirty="0">
              <a:latin typeface="Gotham" panose="02000504020000020004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Gotham" panose="02000504020000020004" pitchFamily="2" charset="0"/>
              </a:rPr>
              <a:t>RSP Partners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Gotham" panose="02000504020000020004" pitchFamily="2" charset="0"/>
              </a:rPr>
              <a:t>Farmstead Butcher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Gotham" panose="02000504020000020004" pitchFamily="2" charset="0"/>
            </a:endParaRPr>
          </a:p>
          <a:p>
            <a:r>
              <a:rPr lang="en-US" sz="1100" b="1" dirty="0">
                <a:latin typeface="Gotham" panose="02000504020000020004" pitchFamily="2" charset="0"/>
              </a:rPr>
              <a:t>Partnership Engagement</a:t>
            </a:r>
            <a:endParaRPr lang="en-US" sz="1050" b="1" dirty="0">
              <a:latin typeface="Gotham" panose="02000504020000020004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8 Partner Meetings/Training</a:t>
            </a:r>
          </a:p>
          <a:p>
            <a:endParaRPr lang="en-US" sz="1050" dirty="0">
              <a:latin typeface="Gotham" panose="02000504020000020004" pitchFamily="2" charset="0"/>
            </a:endParaRPr>
          </a:p>
          <a:p>
            <a:r>
              <a:rPr lang="en-US" sz="1100" b="1" dirty="0">
                <a:latin typeface="Gotham" panose="02000504020000020004" pitchFamily="2" charset="0"/>
              </a:rPr>
              <a:t>Going Places Newsletter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Gotham" panose="02000504020000020004" pitchFamily="2" charset="0"/>
              </a:rPr>
              <a:t>July 6– 57.5% Open Rate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Gotham" panose="02000504020000020004" pitchFamily="2" charset="0"/>
              </a:rPr>
              <a:t>July 19 – 60.8%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Gotham" panose="02000504020000020004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8D8850-CB55-434D-ADA5-1FCA879ECA74}"/>
              </a:ext>
            </a:extLst>
          </p:cNvPr>
          <p:cNvSpPr/>
          <p:nvPr/>
        </p:nvSpPr>
        <p:spPr>
          <a:xfrm>
            <a:off x="256338" y="1855215"/>
            <a:ext cx="76415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>
                <a:ln w="0"/>
                <a:solidFill>
                  <a:srgbClr val="006BB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Meetings/Visits with Current Partners</a:t>
            </a:r>
            <a:endParaRPr lang="en-US" sz="2400" b="0" cap="none" spc="0" dirty="0">
              <a:ln w="0"/>
              <a:solidFill>
                <a:srgbClr val="006BB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otham Black" pitchFamily="50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D7554A-2F10-4D4C-B1DE-D22F259A68C5}"/>
              </a:ext>
            </a:extLst>
          </p:cNvPr>
          <p:cNvSpPr txBox="1"/>
          <p:nvPr/>
        </p:nvSpPr>
        <p:spPr>
          <a:xfrm>
            <a:off x="11566690" y="6321855"/>
            <a:ext cx="471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6BB7"/>
                </a:solidFill>
                <a:latin typeface="Gotham" panose="02000504020000020004" pitchFamily="2" charset="0"/>
              </a:rPr>
              <a:t>11</a:t>
            </a:r>
          </a:p>
          <a:p>
            <a:endParaRPr lang="en-US" sz="1600" dirty="0">
              <a:solidFill>
                <a:srgbClr val="006BB7"/>
              </a:solidFill>
              <a:latin typeface="Gotham" panose="02000504020000020004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2FA9B8-D298-4A5A-884F-048D7BF65FB1}"/>
              </a:ext>
            </a:extLst>
          </p:cNvPr>
          <p:cNvSpPr txBox="1"/>
          <p:nvPr/>
        </p:nvSpPr>
        <p:spPr>
          <a:xfrm>
            <a:off x="6275599" y="2383174"/>
            <a:ext cx="2714289" cy="6618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David Wills House</a:t>
            </a:r>
            <a:endParaRPr lang="en-US" sz="1200" dirty="0">
              <a:effectLst/>
              <a:latin typeface="Gotham" panose="0200050402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Gettysburg Smoothie Co.</a:t>
            </a:r>
            <a:endParaRPr lang="en-US" sz="1200" dirty="0">
              <a:effectLst/>
              <a:latin typeface="Gotham" panose="0200050402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Gettysburg Goods</a:t>
            </a:r>
            <a:endParaRPr lang="en-US" sz="1200" dirty="0">
              <a:effectLst/>
              <a:latin typeface="Gotham" panose="0200050402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D5DCA4-73FE-4176-A868-0F2FD78D994E}"/>
              </a:ext>
            </a:extLst>
          </p:cNvPr>
          <p:cNvSpPr/>
          <p:nvPr/>
        </p:nvSpPr>
        <p:spPr>
          <a:xfrm>
            <a:off x="256338" y="3257629"/>
            <a:ext cx="8457046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rgbClr val="006BB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Meetings with Potential Partners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D978FD-A9A9-4CAB-9628-A675F391DA12}"/>
              </a:ext>
            </a:extLst>
          </p:cNvPr>
          <p:cNvSpPr/>
          <p:nvPr/>
        </p:nvSpPr>
        <p:spPr>
          <a:xfrm>
            <a:off x="285585" y="4789507"/>
            <a:ext cx="8457046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>
                <a:ln w="0"/>
                <a:solidFill>
                  <a:srgbClr val="006BB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Upcoming</a:t>
            </a:r>
            <a:r>
              <a:rPr lang="en-US" sz="2400" b="0" cap="none" spc="0" dirty="0">
                <a:ln w="0"/>
                <a:solidFill>
                  <a:srgbClr val="006BB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 Partnership Events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F0B66D-F9E1-4D32-9A6A-5326D1BD99F9}"/>
              </a:ext>
            </a:extLst>
          </p:cNvPr>
          <p:cNvSpPr txBox="1"/>
          <p:nvPr/>
        </p:nvSpPr>
        <p:spPr>
          <a:xfrm>
            <a:off x="328650" y="2392424"/>
            <a:ext cx="3089882" cy="738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Patriots of the Civil War</a:t>
            </a:r>
            <a:endParaRPr lang="en-US" sz="1200" dirty="0">
              <a:effectLst/>
              <a:latin typeface="Gotham" panose="0200050402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World War II American Experience Museum</a:t>
            </a:r>
            <a:endParaRPr lang="en-US" sz="1200" dirty="0">
              <a:effectLst/>
              <a:latin typeface="Gotham" panose="0200050402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000" dirty="0">
              <a:effectLst/>
              <a:latin typeface="Gotham" panose="02000504020000020004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CDE77C-D126-453C-A694-619ED051AD47}"/>
              </a:ext>
            </a:extLst>
          </p:cNvPr>
          <p:cNvSpPr txBox="1"/>
          <p:nvPr/>
        </p:nvSpPr>
        <p:spPr>
          <a:xfrm>
            <a:off x="3351954" y="2383380"/>
            <a:ext cx="3089883" cy="6404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Jennie Wade House </a:t>
            </a:r>
            <a:endParaRPr lang="en-US" sz="1200" dirty="0">
              <a:effectLst/>
              <a:latin typeface="Gotham" panose="0200050402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Aramark / Refreshment Saloon</a:t>
            </a:r>
            <a:endParaRPr lang="en-US" sz="1200" dirty="0">
              <a:effectLst/>
              <a:latin typeface="Gotham" panose="0200050402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Ticket to the Past</a:t>
            </a:r>
            <a:endParaRPr lang="en-US" sz="1200" dirty="0">
              <a:effectLst/>
              <a:latin typeface="Gotham" panose="0200050402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200" dirty="0">
              <a:effectLst/>
              <a:latin typeface="Gotham" panose="0200050402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200" dirty="0">
              <a:effectLst/>
              <a:latin typeface="Gotham" panose="0200050402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200" dirty="0">
              <a:effectLst/>
              <a:latin typeface="Gotham" panose="0200050402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4D4D21-5AF8-488C-B199-9AF934B5D0F2}"/>
              </a:ext>
            </a:extLst>
          </p:cNvPr>
          <p:cNvSpPr txBox="1"/>
          <p:nvPr/>
        </p:nvSpPr>
        <p:spPr>
          <a:xfrm>
            <a:off x="285585" y="5373375"/>
            <a:ext cx="5310815" cy="5953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Summer Social Celebration –August 8</a:t>
            </a:r>
          </a:p>
          <a:p>
            <a:pPr marL="171450" indent="-17145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Group Sales 101 – August 24</a:t>
            </a:r>
            <a:endParaRPr lang="en-US" sz="1200" dirty="0">
              <a:effectLst/>
              <a:latin typeface="Gotham" panose="0200050402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AFDB2A-EECC-4AD1-8520-B643350B2C65}"/>
              </a:ext>
            </a:extLst>
          </p:cNvPr>
          <p:cNvSpPr txBox="1"/>
          <p:nvPr/>
        </p:nvSpPr>
        <p:spPr>
          <a:xfrm>
            <a:off x="285585" y="3845900"/>
            <a:ext cx="3351467" cy="664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Gettysburg Chamber Orchestra</a:t>
            </a:r>
            <a:endParaRPr lang="en-US" sz="1200" dirty="0">
              <a:effectLst/>
              <a:latin typeface="Gotham" panose="0200050402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RSP Partners</a:t>
            </a:r>
            <a:endParaRPr lang="en-US" sz="1200" dirty="0">
              <a:effectLst/>
              <a:latin typeface="Gotham" panose="0200050402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Karen </a:t>
            </a:r>
            <a:r>
              <a:rPr lang="en-US" sz="1200" dirty="0" err="1">
                <a:effectLst/>
                <a:latin typeface="Gotham" panose="02000504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Tavener</a:t>
            </a: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effectLst/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ReMax</a:t>
            </a: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Quality Service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8AC429-040A-0A6F-34E3-F6CE2E741B63}"/>
              </a:ext>
            </a:extLst>
          </p:cNvPr>
          <p:cNvSpPr txBox="1"/>
          <p:nvPr/>
        </p:nvSpPr>
        <p:spPr>
          <a:xfrm>
            <a:off x="3773604" y="3845900"/>
            <a:ext cx="3513887" cy="1052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Upper Crust / Gallery 30 / Borough BBQ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Gettysburg Cigar Company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1200" dirty="0" err="1">
                <a:effectLst/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Trevanion</a:t>
            </a:r>
            <a:endParaRPr lang="en-US" sz="1200" dirty="0">
              <a:effectLst/>
              <a:latin typeface="Gotham" panose="0200050402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800" dirty="0">
              <a:effectLst/>
              <a:latin typeface="Gotham" panose="0200050402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E3F7AC-5A2A-6147-A83D-71FB0AA27B95}"/>
              </a:ext>
            </a:extLst>
          </p:cNvPr>
          <p:cNvSpPr/>
          <p:nvPr/>
        </p:nvSpPr>
        <p:spPr>
          <a:xfrm>
            <a:off x="256338" y="1234772"/>
            <a:ext cx="11660679" cy="338555"/>
          </a:xfrm>
          <a:prstGeom prst="rect">
            <a:avLst/>
          </a:prstGeom>
          <a:solidFill>
            <a:srgbClr val="23A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MONTHLY HIGHLIGHTS – JULY 2023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0CDB0D-0038-DF71-4FDE-6B5DA5D36EE4}"/>
              </a:ext>
            </a:extLst>
          </p:cNvPr>
          <p:cNvSpPr/>
          <p:nvPr/>
        </p:nvSpPr>
        <p:spPr>
          <a:xfrm>
            <a:off x="175586" y="351587"/>
            <a:ext cx="7908605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Partnership</a:t>
            </a: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7899A131-B314-4CBB-DFD3-B59F6D16C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86" y="197591"/>
            <a:ext cx="1476231" cy="98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7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87E8B7-DCDB-47AA-8622-122E29583355}"/>
              </a:ext>
            </a:extLst>
          </p:cNvPr>
          <p:cNvSpPr/>
          <p:nvPr/>
        </p:nvSpPr>
        <p:spPr>
          <a:xfrm>
            <a:off x="256338" y="5623228"/>
            <a:ext cx="3457894" cy="1004601"/>
          </a:xfrm>
          <a:prstGeom prst="rect">
            <a:avLst/>
          </a:prstGeom>
        </p:spPr>
        <p:txBody>
          <a:bodyPr wrap="none" lIns="91440" rIns="91440">
            <a:noAutofit/>
          </a:bodyPr>
          <a:lstStyle/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50000020004" pitchFamily="2" charset="0"/>
                <a:ea typeface="Calibri" panose="020F0502020204030204" pitchFamily="34" charset="0"/>
              </a:rPr>
              <a:t>SYTA- August 15-22, 2023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50000020004" pitchFamily="2" charset="0"/>
                <a:ea typeface="Calibri" panose="020F0502020204030204" pitchFamily="34" charset="0"/>
              </a:rPr>
              <a:t>Maryland Motorcoach- September 26, 2023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50000020004" pitchFamily="2" charset="0"/>
                <a:ea typeface="Calibri" panose="020F0502020204030204" pitchFamily="34" charset="0"/>
              </a:rPr>
              <a:t>Greater NJ Motorcoach- October 5,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9B689B-2F83-4901-A068-560E0E3E8538}"/>
              </a:ext>
            </a:extLst>
          </p:cNvPr>
          <p:cNvSpPr txBox="1"/>
          <p:nvPr/>
        </p:nvSpPr>
        <p:spPr>
          <a:xfrm>
            <a:off x="8969340" y="1813106"/>
            <a:ext cx="2879124" cy="1785228"/>
          </a:xfrm>
          <a:prstGeom prst="rect">
            <a:avLst/>
          </a:prstGeom>
          <a:solidFill>
            <a:schemeClr val="bg1"/>
          </a:solidFill>
          <a:ln w="25400">
            <a:solidFill>
              <a:srgbClr val="006BB7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endParaRPr lang="en-US" sz="1400" b="1" u="sng" dirty="0"/>
          </a:p>
          <a:p>
            <a:pPr algn="ctr"/>
            <a:endParaRPr lang="en-US" sz="1000" b="1" i="1" dirty="0">
              <a:latin typeface="Calibri Light"/>
              <a:cs typeface="Calibri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9A2CE4-F6C8-4008-AC74-7B59F74D915D}"/>
              </a:ext>
            </a:extLst>
          </p:cNvPr>
          <p:cNvSpPr/>
          <p:nvPr/>
        </p:nvSpPr>
        <p:spPr>
          <a:xfrm>
            <a:off x="8969338" y="1801560"/>
            <a:ext cx="2879124" cy="362635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AT A GLANCE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4B0E67-50A1-44D9-881D-1BB274D05B61}"/>
              </a:ext>
            </a:extLst>
          </p:cNvPr>
          <p:cNvSpPr txBox="1"/>
          <p:nvPr/>
        </p:nvSpPr>
        <p:spPr>
          <a:xfrm>
            <a:off x="9078684" y="2231252"/>
            <a:ext cx="2657579" cy="12656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50" b="1" dirty="0">
                <a:latin typeface="Gotham" panose="02000504020000020004" pitchFamily="2" charset="0"/>
              </a:rPr>
              <a:t>Engagement:</a:t>
            </a:r>
          </a:p>
          <a:p>
            <a:r>
              <a:rPr lang="en-US" sz="1050" dirty="0">
                <a:latin typeface="Gotham" panose="02000504020000020004" pitchFamily="2" charset="0"/>
              </a:rPr>
              <a:t>Group Tour – 30 contacts</a:t>
            </a:r>
          </a:p>
          <a:p>
            <a:r>
              <a:rPr lang="en-US" sz="1050" dirty="0">
                <a:latin typeface="Gotham" panose="02000504020000020004" pitchFamily="2" charset="0"/>
              </a:rPr>
              <a:t>Meetings Market – 50 contacts</a:t>
            </a:r>
          </a:p>
          <a:p>
            <a:endParaRPr lang="en-US" sz="1050" dirty="0">
              <a:latin typeface="Gotham" panose="02000504020000020004" pitchFamily="2" charset="0"/>
            </a:endParaRPr>
          </a:p>
          <a:p>
            <a:r>
              <a:rPr lang="en-US" sz="1050" b="1" dirty="0">
                <a:latin typeface="Gotham" panose="02000504020000020004" pitchFamily="2" charset="0"/>
              </a:rPr>
              <a:t>Upcoming Communication: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latin typeface="Gotham" panose="02000504020000020004" pitchFamily="2" charset="0"/>
              </a:rPr>
              <a:t>August – Group Mkt. Newsletter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latin typeface="Gotham" panose="02000504020000020004" pitchFamily="2" charset="0"/>
              </a:rPr>
              <a:t>September – Meetings Newsletter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C28ACD-F548-49C3-8BD2-1D43D4CD6E82}"/>
              </a:ext>
            </a:extLst>
          </p:cNvPr>
          <p:cNvSpPr/>
          <p:nvPr/>
        </p:nvSpPr>
        <p:spPr>
          <a:xfrm>
            <a:off x="242039" y="1876516"/>
            <a:ext cx="563590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>
                <a:ln w="0"/>
                <a:solidFill>
                  <a:srgbClr val="006BB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Sales and Marketing Highlights</a:t>
            </a:r>
            <a:endParaRPr lang="en-US" sz="2400" b="0" cap="none" spc="0" dirty="0">
              <a:ln w="0"/>
              <a:solidFill>
                <a:srgbClr val="006BB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otham Black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D976E4-0DBD-43B5-BB94-1C6E1CD073D8}"/>
              </a:ext>
            </a:extLst>
          </p:cNvPr>
          <p:cNvSpPr txBox="1"/>
          <p:nvPr/>
        </p:nvSpPr>
        <p:spPr>
          <a:xfrm>
            <a:off x="242039" y="2439705"/>
            <a:ext cx="8614094" cy="20801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Partner meetings/site visits with Gettysburg Foundation, Trina Kay, Gettysburg Mercantile Museum,    Reluctant Witnesses 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Hosted 13 meeting planners for a 3-day FAM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Keystone Crossroads Meeting 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Hired and training of new sales manager 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Hosted meeting with partners to discuss upcoming Girl Scout Day event    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Call girl scouts to discuss program partnership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Call with Community Media to discuss potential Keystone Crossroads Video opportunities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Call with other DMOs to discuss PA group tour sales mission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Call with other DMOs to discuss PA sales mission to international </a:t>
            </a:r>
            <a:r>
              <a:rPr lang="en-US" sz="1200" dirty="0" err="1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receptives</a:t>
            </a: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 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Site inspections for PA DUI Association 2025 annual conference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Appointment requests and research for SYTA Conference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Sent out 7 RFPs totaling 1,147 room nights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2F5C82-60BA-4A80-8758-4115B7C6111E}"/>
              </a:ext>
            </a:extLst>
          </p:cNvPr>
          <p:cNvSpPr/>
          <p:nvPr/>
        </p:nvSpPr>
        <p:spPr>
          <a:xfrm>
            <a:off x="242039" y="5103182"/>
            <a:ext cx="4605966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>
                <a:ln w="0"/>
                <a:solidFill>
                  <a:srgbClr val="006BB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Upcoming Marketplaces</a:t>
            </a:r>
            <a:endParaRPr lang="en-US" sz="2400" b="0" cap="none" spc="0" dirty="0">
              <a:ln w="0"/>
              <a:solidFill>
                <a:srgbClr val="006BB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otham Black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8B0A74-5B0D-44C9-B5F3-3FDCF70A0042}"/>
              </a:ext>
            </a:extLst>
          </p:cNvPr>
          <p:cNvSpPr txBox="1"/>
          <p:nvPr/>
        </p:nvSpPr>
        <p:spPr>
          <a:xfrm>
            <a:off x="11667684" y="6363823"/>
            <a:ext cx="47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6BB7"/>
                </a:solidFill>
                <a:latin typeface="Gotham" panose="02000504020000020004" pitchFamily="2" charset="0"/>
              </a:rPr>
              <a:t>12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5C1398-3881-28DF-2913-0EDE667BB07E}"/>
              </a:ext>
            </a:extLst>
          </p:cNvPr>
          <p:cNvSpPr/>
          <p:nvPr/>
        </p:nvSpPr>
        <p:spPr>
          <a:xfrm>
            <a:off x="256338" y="1234772"/>
            <a:ext cx="11660679" cy="338555"/>
          </a:xfrm>
          <a:prstGeom prst="rect">
            <a:avLst/>
          </a:prstGeom>
          <a:solidFill>
            <a:srgbClr val="23A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MONTHLY HIGHLIGHTS – JULY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6BDCFD-CFE6-65F7-ABE9-A1B003BDD859}"/>
              </a:ext>
            </a:extLst>
          </p:cNvPr>
          <p:cNvSpPr/>
          <p:nvPr/>
        </p:nvSpPr>
        <p:spPr>
          <a:xfrm>
            <a:off x="175586" y="351587"/>
            <a:ext cx="7908605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Groups and Meetings Market</a:t>
            </a:r>
            <a:endParaRPr lang="en-US" sz="40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otham Black" pitchFamily="50" charset="0"/>
            </a:endParaRP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1A764307-19C7-8663-EEAB-2CA7D61EE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86" y="197591"/>
            <a:ext cx="1476231" cy="98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22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/>
            <a:extLst>
              <a:ext uri="{FF2B5EF4-FFF2-40B4-BE49-F238E27FC236}">
                <a16:creationId xmlns:a16="http://schemas.microsoft.com/office/drawing/2014/main" id="{0A87E8B7-DCDB-47AA-8622-122E29583355}"/>
              </a:ext>
            </a:extLst>
          </p:cNvPr>
          <p:cNvSpPr/>
          <p:nvPr/>
        </p:nvSpPr>
        <p:spPr>
          <a:xfrm>
            <a:off x="331292" y="2389706"/>
            <a:ext cx="9059288" cy="289349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1200" b="1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Total Placements: </a:t>
            </a: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145</a:t>
            </a:r>
          </a:p>
          <a:p>
            <a:endParaRPr lang="en-US" sz="1200" b="1" dirty="0">
              <a:latin typeface="Gotham" panose="02000504020000020004" pitchFamily="2" charset="0"/>
              <a:ea typeface="Calibri" panose="020F0502020204030204" pitchFamily="34" charset="0"/>
            </a:endParaRPr>
          </a:p>
          <a:p>
            <a:r>
              <a:rPr lang="en-US" sz="1200" b="1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Noteworthy Stories: </a:t>
            </a:r>
          </a:p>
          <a:p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</a:rPr>
              <a:t>(*Notes Stories Made Possible through DG Efforts)</a:t>
            </a:r>
            <a:endParaRPr lang="en-US" sz="1200" dirty="0">
              <a:effectLst/>
              <a:latin typeface="Gotham" panose="02000504020000020004" pitchFamily="2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The Prettiest Cities in Pennsylvania</a:t>
            </a:r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	ABC 27/World Atlas		Southcentral Pa.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*Beyond the Battle: A Civilian Perspective</a:t>
            </a:r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	TravelAwaits.com		Unspecified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Vacations to Inspire Your National Security Journey </a:t>
            </a:r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ClearanceJobs.com		National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Feature on Mister Ed’s Elephant Museum</a:t>
            </a:r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	Centre Daily Times		Central Pa.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Experience Flavors of Gettysburg with a Food Tour</a:t>
            </a:r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FamilyTravelsUSA.com		Unspecified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Navigating Busy National Parks This Summer</a:t>
            </a:r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The Today Show 		National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Ten Greatest Battlefields Around the World</a:t>
            </a:r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	MSN			National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Gettysburg is Quite a Trip – in Length and Learning</a:t>
            </a:r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Meadville Tribune		Western Pa.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12"/>
              </a:rPr>
              <a:t>Eleven of the Most Haunted Places in the U.S.</a:t>
            </a:r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Yahoo! Life			National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*Talking All Things Gettysburg</a:t>
            </a:r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		Travel Itch Radio		National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Best Educational Trips for Kids This Summer</a:t>
            </a:r>
            <a:r>
              <a:rPr lang="en-US" sz="120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UpgradedPoints.com		National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28600" algn="l"/>
              </a:tabLst>
            </a:pPr>
            <a:endParaRPr lang="en-US" sz="1200" dirty="0">
              <a:latin typeface="Gotham" panose="0200050402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28600" algn="l"/>
              </a:tabLst>
            </a:pPr>
            <a:endParaRPr lang="en-US" sz="1200" dirty="0">
              <a:latin typeface="Gotham" panose="0200050402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28600" algn="l"/>
              </a:tabLst>
            </a:pPr>
            <a:endParaRPr lang="en-US" sz="1200" dirty="0">
              <a:latin typeface="Gotham" panose="0200050402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28600" algn="l"/>
              </a:tabLst>
            </a:pPr>
            <a:endParaRPr lang="en-US" sz="1200" dirty="0">
              <a:latin typeface="Gotham" panose="0200050402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  <a:tabLst>
                <a:tab pos="228600" algn="l"/>
              </a:tabLst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Attended MATPRA Media Marketplace in Montgomery County, Md.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28600" algn="l"/>
              </a:tabLst>
            </a:pPr>
            <a:endParaRPr lang="en-US" sz="1200" dirty="0">
              <a:effectLst/>
              <a:latin typeface="Gotham" panose="0200050402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28600" algn="l"/>
              </a:tabLst>
            </a:pPr>
            <a:endParaRPr lang="en-US" sz="1200" dirty="0">
              <a:effectLst/>
              <a:latin typeface="Gotham" panose="02000504020000020004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F835D7-D191-4E68-AF0C-F81D3AD0577A}"/>
              </a:ext>
            </a:extLst>
          </p:cNvPr>
          <p:cNvSpPr txBox="1"/>
          <p:nvPr/>
        </p:nvSpPr>
        <p:spPr>
          <a:xfrm>
            <a:off x="9648310" y="1861259"/>
            <a:ext cx="2212398" cy="2692268"/>
          </a:xfrm>
          <a:prstGeom prst="rect">
            <a:avLst/>
          </a:prstGeom>
          <a:solidFill>
            <a:schemeClr val="bg1"/>
          </a:solidFill>
          <a:ln w="25400">
            <a:solidFill>
              <a:srgbClr val="006BB7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endParaRPr lang="en-US" sz="1400" b="1" u="sng" dirty="0"/>
          </a:p>
          <a:p>
            <a:pPr algn="ctr"/>
            <a:endParaRPr lang="en-US" sz="1000" b="1" i="1" dirty="0">
              <a:latin typeface="Calibri Light"/>
              <a:cs typeface="Calibri Ligh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432E2B-9FA4-4465-9D3A-A601F557A6BC}"/>
              </a:ext>
            </a:extLst>
          </p:cNvPr>
          <p:cNvSpPr/>
          <p:nvPr/>
        </p:nvSpPr>
        <p:spPr>
          <a:xfrm>
            <a:off x="9648307" y="1849714"/>
            <a:ext cx="2212398" cy="362635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AT A GLANCE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225BAD-482D-4C51-85CB-5CBD8AE7DEA8}"/>
              </a:ext>
            </a:extLst>
          </p:cNvPr>
          <p:cNvSpPr txBox="1"/>
          <p:nvPr/>
        </p:nvSpPr>
        <p:spPr>
          <a:xfrm>
            <a:off x="9753085" y="2400173"/>
            <a:ext cx="1995422" cy="16670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100" b="1" dirty="0">
                <a:latin typeface="Gotham" panose="02000504020000020004" pitchFamily="2" charset="0"/>
              </a:rPr>
              <a:t>Consumer Communications</a:t>
            </a:r>
            <a:r>
              <a:rPr lang="en-US" sz="1050" b="1" dirty="0">
                <a:latin typeface="Gotham" panose="02000504020000020004" pitchFamily="2" charset="0"/>
              </a:rPr>
              <a:t> </a:t>
            </a:r>
          </a:p>
          <a:p>
            <a:endParaRPr lang="en-US" sz="1050" dirty="0">
              <a:latin typeface="Gotham" panose="02000504020000020004" pitchFamily="2" charset="0"/>
            </a:endParaRPr>
          </a:p>
          <a:p>
            <a:r>
              <a:rPr lang="en-US" sz="1050" dirty="0">
                <a:latin typeface="Gotham" panose="02000504020000020004" pitchFamily="2" charset="0"/>
              </a:rPr>
              <a:t>Contact List – </a:t>
            </a:r>
          </a:p>
          <a:p>
            <a:r>
              <a:rPr lang="en-US" sz="1050" dirty="0">
                <a:latin typeface="Gotham" panose="02000504020000020004" pitchFamily="2" charset="0"/>
              </a:rPr>
              <a:t>77,443 names</a:t>
            </a:r>
          </a:p>
          <a:p>
            <a:endParaRPr lang="en-US" sz="1050" dirty="0">
              <a:latin typeface="Gotham" panose="02000504020000020004" pitchFamily="2" charset="0"/>
            </a:endParaRPr>
          </a:p>
          <a:p>
            <a:r>
              <a:rPr lang="en-US" sz="1050" dirty="0">
                <a:latin typeface="Gotham" panose="02000504020000020004" pitchFamily="2" charset="0"/>
              </a:rPr>
              <a:t>Consumer Newsletter</a:t>
            </a:r>
          </a:p>
          <a:p>
            <a:r>
              <a:rPr lang="en-US" sz="1050" dirty="0">
                <a:latin typeface="Gotham" panose="02000504020000020004" pitchFamily="2" charset="0"/>
              </a:rPr>
              <a:t>July – 31.1%</a:t>
            </a:r>
          </a:p>
          <a:p>
            <a:endParaRPr lang="en-US" sz="1050" dirty="0">
              <a:latin typeface="Gotham" panose="02000504020000020004" pitchFamily="2" charset="0"/>
            </a:endParaRPr>
          </a:p>
          <a:p>
            <a:r>
              <a:rPr lang="en-US" sz="1050" b="1" dirty="0">
                <a:latin typeface="Gotham" panose="02000504020000020004" pitchFamily="2" charset="0"/>
              </a:rPr>
              <a:t>Upcoming Media Pitches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latin typeface="Gotham" panose="02000504020000020004" pitchFamily="2" charset="0"/>
              </a:rPr>
              <a:t>Fall Travel Season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>
                <a:latin typeface="Gotham" panose="02000504020000020004" pitchFamily="2" charset="0"/>
              </a:rPr>
              <a:t>Holiday Season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92588E-F3F0-44AB-94C6-B5A0CFEAFE98}"/>
              </a:ext>
            </a:extLst>
          </p:cNvPr>
          <p:cNvSpPr txBox="1"/>
          <p:nvPr/>
        </p:nvSpPr>
        <p:spPr>
          <a:xfrm>
            <a:off x="11568543" y="6276403"/>
            <a:ext cx="471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6BB7"/>
                </a:solidFill>
                <a:latin typeface="Gotham" panose="02000504020000020004" pitchFamily="2" charset="0"/>
              </a:rPr>
              <a:t>13</a:t>
            </a:r>
          </a:p>
          <a:p>
            <a:endParaRPr lang="en-US" sz="1600" dirty="0">
              <a:solidFill>
                <a:srgbClr val="006BB7"/>
              </a:solidFill>
              <a:latin typeface="Gotham" panose="02000504020000020004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3050B8-0D34-4D7C-9F81-680729AB300F}"/>
              </a:ext>
            </a:extLst>
          </p:cNvPr>
          <p:cNvSpPr/>
          <p:nvPr/>
        </p:nvSpPr>
        <p:spPr>
          <a:xfrm>
            <a:off x="331292" y="1800198"/>
            <a:ext cx="4605966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rgbClr val="006BB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Notable Media Coverage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C998FE-9E71-2555-0FF8-6786D37D5019}"/>
              </a:ext>
            </a:extLst>
          </p:cNvPr>
          <p:cNvSpPr/>
          <p:nvPr/>
        </p:nvSpPr>
        <p:spPr>
          <a:xfrm>
            <a:off x="256338" y="1234772"/>
            <a:ext cx="11660679" cy="338555"/>
          </a:xfrm>
          <a:prstGeom prst="rect">
            <a:avLst/>
          </a:prstGeom>
          <a:solidFill>
            <a:srgbClr val="23A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MONTHLY HIGHLIGHTS – JULY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F7C5A7-D5BD-69F0-7FC2-FD247290F917}"/>
              </a:ext>
            </a:extLst>
          </p:cNvPr>
          <p:cNvSpPr/>
          <p:nvPr/>
        </p:nvSpPr>
        <p:spPr>
          <a:xfrm>
            <a:off x="175586" y="351587"/>
            <a:ext cx="7908605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Media and Communications</a:t>
            </a:r>
            <a:endParaRPr lang="en-US" sz="40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otham Black" pitchFamily="50" charset="0"/>
            </a:endParaRP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0CBFF298-F80A-5E86-1583-47E92C8EA3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86" y="197591"/>
            <a:ext cx="1476231" cy="9841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402751-255B-E538-01FD-D448B2E46902}"/>
              </a:ext>
            </a:extLst>
          </p:cNvPr>
          <p:cNvSpPr/>
          <p:nvPr/>
        </p:nvSpPr>
        <p:spPr>
          <a:xfrm>
            <a:off x="331292" y="5372631"/>
            <a:ext cx="4605966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rgbClr val="006BB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Other Media Efforts</a:t>
            </a:r>
          </a:p>
        </p:txBody>
      </p:sp>
    </p:spTree>
    <p:extLst>
      <p:ext uri="{BB962C8B-B14F-4D97-AF65-F5344CB8AC3E}">
        <p14:creationId xmlns:p14="http://schemas.microsoft.com/office/powerpoint/2010/main" val="39531170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1F835D7-D191-4E68-AF0C-F81D3AD0577A}"/>
              </a:ext>
            </a:extLst>
          </p:cNvPr>
          <p:cNvSpPr txBox="1"/>
          <p:nvPr/>
        </p:nvSpPr>
        <p:spPr>
          <a:xfrm>
            <a:off x="9257515" y="1833875"/>
            <a:ext cx="2566429" cy="2585908"/>
          </a:xfrm>
          <a:prstGeom prst="rect">
            <a:avLst/>
          </a:prstGeom>
          <a:solidFill>
            <a:schemeClr val="bg1"/>
          </a:solidFill>
          <a:ln w="25400">
            <a:solidFill>
              <a:srgbClr val="006BB7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endParaRPr lang="en-US" sz="1400" b="1" u="sng" dirty="0"/>
          </a:p>
          <a:p>
            <a:pPr algn="ctr"/>
            <a:endParaRPr lang="en-US" sz="1000" b="1" i="1" dirty="0">
              <a:latin typeface="Calibri Light"/>
              <a:cs typeface="Calibri Ligh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8432E2B-9FA4-4465-9D3A-A601F557A6BC}"/>
              </a:ext>
            </a:extLst>
          </p:cNvPr>
          <p:cNvSpPr/>
          <p:nvPr/>
        </p:nvSpPr>
        <p:spPr>
          <a:xfrm>
            <a:off x="9257515" y="1833873"/>
            <a:ext cx="2566660" cy="362635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AT A GLANCE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92588E-F3F0-44AB-94C6-B5A0CFEAFE98}"/>
              </a:ext>
            </a:extLst>
          </p:cNvPr>
          <p:cNvSpPr txBox="1"/>
          <p:nvPr/>
        </p:nvSpPr>
        <p:spPr>
          <a:xfrm>
            <a:off x="11568543" y="6276403"/>
            <a:ext cx="47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6BB7"/>
                </a:solidFill>
                <a:latin typeface="Gotham" panose="02000504020000020004" pitchFamily="2" charset="0"/>
              </a:rPr>
              <a:t>14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3050B8-0D34-4D7C-9F81-680729AB300F}"/>
              </a:ext>
            </a:extLst>
          </p:cNvPr>
          <p:cNvSpPr/>
          <p:nvPr/>
        </p:nvSpPr>
        <p:spPr>
          <a:xfrm>
            <a:off x="256338" y="1833873"/>
            <a:ext cx="4605966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>
                <a:ln w="0"/>
                <a:solidFill>
                  <a:srgbClr val="006BB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Our visitors, by ZIP Code …</a:t>
            </a:r>
            <a:endParaRPr lang="en-US" sz="2400" b="0" cap="none" spc="0" dirty="0">
              <a:ln w="0"/>
              <a:solidFill>
                <a:srgbClr val="006BB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otham Black" pitchFamily="5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98B9C7-4B9F-409C-B35D-A48DE62E38CB}"/>
              </a:ext>
            </a:extLst>
          </p:cNvPr>
          <p:cNvSpPr txBox="1"/>
          <p:nvPr/>
        </p:nvSpPr>
        <p:spPr>
          <a:xfrm>
            <a:off x="9379543" y="2350618"/>
            <a:ext cx="2251146" cy="2037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100" b="1" dirty="0">
                <a:latin typeface="Gotham" panose="02000504020000020004" pitchFamily="2" charset="0"/>
              </a:rPr>
              <a:t>Visitors Requesting Info:</a:t>
            </a:r>
            <a:r>
              <a:rPr lang="en-US" sz="1100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Visitor Center/Admin – 506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100" dirty="0">
              <a:latin typeface="Gotham" panose="02000504020000020004" pitchFamily="2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latin typeface="Gotham" panose="02000504020000020004" pitchFamily="2" charset="0"/>
                <a:ea typeface="Calibri" panose="020F0502020204030204" pitchFamily="34" charset="0"/>
              </a:rPr>
              <a:t>M</a:t>
            </a:r>
            <a:r>
              <a:rPr lang="en-US" sz="1100" b="1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ost frequent topics/questions</a:t>
            </a:r>
            <a:r>
              <a:rPr lang="en-US" sz="1100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: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Gotham" panose="02000504020000020004" pitchFamily="2" charset="0"/>
                <a:ea typeface="Calibri" panose="020F0502020204030204" pitchFamily="34" charset="0"/>
              </a:rPr>
              <a:t>Kid-friendly Attractions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Where to Eat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dirty="0">
                <a:latin typeface="Gotham" panose="02000504020000020004" pitchFamily="2" charset="0"/>
                <a:ea typeface="Calibri" panose="020F0502020204030204" pitchFamily="34" charset="0"/>
              </a:rPr>
              <a:t>Ice Cream</a:t>
            </a:r>
            <a:endParaRPr lang="en-US" sz="1100" dirty="0">
              <a:effectLst/>
              <a:latin typeface="Gotham" panose="02000504020000020004" pitchFamily="2" charset="0"/>
              <a:ea typeface="Calibri" panose="020F0502020204030204" pitchFamily="34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100" dirty="0">
              <a:latin typeface="Gotham" panose="02000504020000020004" pitchFamily="2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latin typeface="Gotham" panose="02000504020000020004" pitchFamily="2" charset="0"/>
                <a:ea typeface="Calibri" panose="020F0502020204030204" pitchFamily="34" charset="0"/>
              </a:rPr>
              <a:t>Guides Distributed</a:t>
            </a:r>
            <a:r>
              <a:rPr lang="en-US" sz="1100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: 8,109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Online Guide Views</a:t>
            </a:r>
            <a:r>
              <a:rPr lang="en-US" sz="1100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: TBD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C530EC3-BF89-6F30-28C9-EBFB4EC4DDB9}"/>
              </a:ext>
            </a:extLst>
          </p:cNvPr>
          <p:cNvSpPr/>
          <p:nvPr/>
        </p:nvSpPr>
        <p:spPr>
          <a:xfrm>
            <a:off x="256338" y="1234772"/>
            <a:ext cx="11660679" cy="338555"/>
          </a:xfrm>
          <a:prstGeom prst="rect">
            <a:avLst/>
          </a:prstGeom>
          <a:solidFill>
            <a:srgbClr val="23A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MONTHLY HIGHLIGHTS – JULY 2023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F377F3-D32A-D1DA-87C2-D6BA2B910EDD}"/>
              </a:ext>
            </a:extLst>
          </p:cNvPr>
          <p:cNvSpPr/>
          <p:nvPr/>
        </p:nvSpPr>
        <p:spPr>
          <a:xfrm>
            <a:off x="175586" y="351587"/>
            <a:ext cx="7908605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Visitor Services</a:t>
            </a:r>
            <a:endParaRPr lang="en-US" sz="40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otham Black" pitchFamily="50" charset="0"/>
            </a:endParaRP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888BCEF8-5092-3FA6-4ADB-9DBE54944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86" y="197591"/>
            <a:ext cx="1476231" cy="9841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664F7C-0A00-540B-4FA0-E552045668E9}"/>
              </a:ext>
            </a:extLst>
          </p:cNvPr>
          <p:cNvSpPr txBox="1"/>
          <p:nvPr/>
        </p:nvSpPr>
        <p:spPr>
          <a:xfrm>
            <a:off x="9379543" y="5161563"/>
            <a:ext cx="1565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otham" panose="02000504020000020004" pitchFamily="2" charset="0"/>
              </a:rPr>
              <a:t>Also:</a:t>
            </a:r>
          </a:p>
          <a:p>
            <a:r>
              <a:rPr lang="en-US" sz="1200" dirty="0">
                <a:latin typeface="Gotham" panose="02000504020000020004" pitchFamily="2" charset="0"/>
              </a:rPr>
              <a:t>Quebec</a:t>
            </a:r>
          </a:p>
          <a:p>
            <a:r>
              <a:rPr lang="en-US" sz="1200" dirty="0">
                <a:latin typeface="Gotham" panose="02000504020000020004" pitchFamily="2" charset="0"/>
              </a:rPr>
              <a:t>Ontario/Alberta</a:t>
            </a:r>
          </a:p>
          <a:p>
            <a:r>
              <a:rPr lang="en-US" sz="1200" dirty="0">
                <a:latin typeface="Gotham" panose="02000504020000020004" pitchFamily="2" charset="0"/>
              </a:rPr>
              <a:t>South Holland</a:t>
            </a:r>
          </a:p>
        </p:txBody>
      </p:sp>
      <p:pic>
        <p:nvPicPr>
          <p:cNvPr id="7" name="Picture 6" descr="A map of united states with red points&#10;&#10;Description automatically generated">
            <a:extLst>
              <a:ext uri="{FF2B5EF4-FFF2-40B4-BE49-F238E27FC236}">
                <a16:creationId xmlns:a16="http://schemas.microsoft.com/office/drawing/2014/main" id="{1A7FA964-26FD-34DF-5203-4211ACB48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4" y="2549453"/>
            <a:ext cx="6663460" cy="3850442"/>
          </a:xfrm>
          <a:prstGeom prst="rect">
            <a:avLst/>
          </a:prstGeom>
        </p:spPr>
      </p:pic>
      <p:pic>
        <p:nvPicPr>
          <p:cNvPr id="9" name="Picture 8" descr="A map of the united states&#10;&#10;Description automatically generated">
            <a:extLst>
              <a:ext uri="{FF2B5EF4-FFF2-40B4-BE49-F238E27FC236}">
                <a16:creationId xmlns:a16="http://schemas.microsoft.com/office/drawing/2014/main" id="{D60B973C-0466-77D8-214F-04CDA2162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063" y="4528108"/>
            <a:ext cx="2518543" cy="187178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37068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E91789-DD06-4DAE-BFCC-3C223AAC49BD}"/>
              </a:ext>
            </a:extLst>
          </p:cNvPr>
          <p:cNvSpPr txBox="1"/>
          <p:nvPr/>
        </p:nvSpPr>
        <p:spPr>
          <a:xfrm>
            <a:off x="11698280" y="6326185"/>
            <a:ext cx="47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6BB7"/>
                </a:solidFill>
                <a:latin typeface="Gotham" panose="02000504020000020004" pitchFamily="2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A2756D-B11B-41F5-A793-A9E272E2C5A7}"/>
              </a:ext>
            </a:extLst>
          </p:cNvPr>
          <p:cNvSpPr txBox="1"/>
          <p:nvPr/>
        </p:nvSpPr>
        <p:spPr>
          <a:xfrm>
            <a:off x="258193" y="1846625"/>
            <a:ext cx="2612301" cy="4479560"/>
          </a:xfrm>
          <a:prstGeom prst="rect">
            <a:avLst/>
          </a:prstGeom>
          <a:solidFill>
            <a:schemeClr val="bg1"/>
          </a:solidFill>
          <a:ln w="25400">
            <a:solidFill>
              <a:srgbClr val="006BB7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endParaRPr lang="en-US" sz="1400" b="1" u="sng" dirty="0"/>
          </a:p>
          <a:p>
            <a:pPr algn="ctr"/>
            <a:endParaRPr lang="en-US" sz="1000" b="1" i="1" dirty="0">
              <a:latin typeface="Calibri Light"/>
              <a:cs typeface="Calibri Ligh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BAE093-97BD-4BD2-848F-B3A89CCF266E}"/>
              </a:ext>
            </a:extLst>
          </p:cNvPr>
          <p:cNvSpPr txBox="1"/>
          <p:nvPr/>
        </p:nvSpPr>
        <p:spPr>
          <a:xfrm>
            <a:off x="3249906" y="1841634"/>
            <a:ext cx="2612301" cy="4171239"/>
          </a:xfrm>
          <a:prstGeom prst="rect">
            <a:avLst/>
          </a:prstGeom>
          <a:solidFill>
            <a:schemeClr val="bg1"/>
          </a:solidFill>
          <a:ln w="25400">
            <a:solidFill>
              <a:srgbClr val="006BB7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endParaRPr lang="en-US" sz="1400" b="1" u="sng" dirty="0"/>
          </a:p>
          <a:p>
            <a:pPr algn="ctr"/>
            <a:endParaRPr lang="en-US" sz="1000" b="1" i="1" dirty="0">
              <a:latin typeface="Calibri Light"/>
              <a:cs typeface="Calibri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E5CAA1-991F-44FC-8F34-60B39BA06DD5}"/>
              </a:ext>
            </a:extLst>
          </p:cNvPr>
          <p:cNvSpPr txBox="1"/>
          <p:nvPr/>
        </p:nvSpPr>
        <p:spPr>
          <a:xfrm>
            <a:off x="6241621" y="1823874"/>
            <a:ext cx="2612301" cy="3542992"/>
          </a:xfrm>
          <a:prstGeom prst="rect">
            <a:avLst/>
          </a:prstGeom>
          <a:solidFill>
            <a:schemeClr val="bg1"/>
          </a:solidFill>
          <a:ln w="25400">
            <a:solidFill>
              <a:srgbClr val="006BB7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endParaRPr lang="en-US" sz="1400" b="1" u="sng" dirty="0"/>
          </a:p>
          <a:p>
            <a:pPr algn="ctr"/>
            <a:endParaRPr lang="en-US" sz="1000" b="1" i="1" dirty="0">
              <a:latin typeface="Calibri Light"/>
              <a:cs typeface="Calibri Ligh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FD1E4A-98F7-480D-89FB-F82EA459F024}"/>
              </a:ext>
            </a:extLst>
          </p:cNvPr>
          <p:cNvSpPr txBox="1"/>
          <p:nvPr/>
        </p:nvSpPr>
        <p:spPr>
          <a:xfrm>
            <a:off x="9190625" y="1803856"/>
            <a:ext cx="2612301" cy="3563010"/>
          </a:xfrm>
          <a:prstGeom prst="rect">
            <a:avLst/>
          </a:prstGeom>
          <a:solidFill>
            <a:schemeClr val="bg1"/>
          </a:solidFill>
          <a:ln w="25400">
            <a:solidFill>
              <a:srgbClr val="006BB7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endParaRPr lang="en-US" sz="1400" b="1" u="sng" dirty="0"/>
          </a:p>
          <a:p>
            <a:pPr algn="ctr"/>
            <a:endParaRPr lang="en-US" sz="1000" b="1" i="1" dirty="0">
              <a:latin typeface="Calibri Light"/>
              <a:cs typeface="Calibri Ligh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A98C1CE-5AC6-4803-8CFC-C78C63173B2B}"/>
              </a:ext>
            </a:extLst>
          </p:cNvPr>
          <p:cNvSpPr/>
          <p:nvPr/>
        </p:nvSpPr>
        <p:spPr>
          <a:xfrm>
            <a:off x="258195" y="1839364"/>
            <a:ext cx="2612300" cy="72879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MARKETING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72D9F4-85CF-44A0-A61B-8C9D081A93F5}"/>
              </a:ext>
            </a:extLst>
          </p:cNvPr>
          <p:cNvSpPr/>
          <p:nvPr/>
        </p:nvSpPr>
        <p:spPr>
          <a:xfrm>
            <a:off x="3249906" y="1821618"/>
            <a:ext cx="2612300" cy="72879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PARTNERSHIP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D216E-8478-4FD4-B221-310EDFA764F9}"/>
              </a:ext>
            </a:extLst>
          </p:cNvPr>
          <p:cNvSpPr/>
          <p:nvPr/>
        </p:nvSpPr>
        <p:spPr>
          <a:xfrm>
            <a:off x="6241622" y="1803856"/>
            <a:ext cx="2612300" cy="72879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GROUPS/MEETINGS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9D835AB-6939-42AA-AACA-B2F043BFB858}"/>
              </a:ext>
            </a:extLst>
          </p:cNvPr>
          <p:cNvSpPr/>
          <p:nvPr/>
        </p:nvSpPr>
        <p:spPr>
          <a:xfrm>
            <a:off x="9191773" y="1803856"/>
            <a:ext cx="2612300" cy="728790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COMMUNICATIONS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DE890-9756-4E52-A5A0-275E15A1A1F7}"/>
              </a:ext>
            </a:extLst>
          </p:cNvPr>
          <p:cNvSpPr txBox="1"/>
          <p:nvPr/>
        </p:nvSpPr>
        <p:spPr>
          <a:xfrm>
            <a:off x="389073" y="2708019"/>
            <a:ext cx="23451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>
                <a:latin typeface="Gotham" panose="02000504020000020004" pitchFamily="2" charset="0"/>
              </a:rPr>
              <a:t>Website traffic up by 3.05% over July 2022.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200" dirty="0">
              <a:latin typeface="Gotham" panose="02000504020000020004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>
                <a:latin typeface="Gotham" panose="02000504020000020004" pitchFamily="2" charset="0"/>
              </a:rPr>
              <a:t>Users, sessions and page views are all up over 2022.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200" dirty="0">
              <a:latin typeface="Gotham" panose="02000504020000020004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>
                <a:latin typeface="Gotham" panose="02000504020000020004" pitchFamily="2" charset="0"/>
              </a:rPr>
              <a:t>Fourth of July event listing attracted nearly 12,000 visits.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200" dirty="0">
              <a:latin typeface="Gotham" panose="02000504020000020004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>
                <a:latin typeface="Gotham" panose="02000504020000020004" pitchFamily="2" charset="0"/>
              </a:rPr>
              <a:t>Launched new social media channel - Threads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200" dirty="0">
              <a:latin typeface="Gotham" panose="02000504020000020004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>
                <a:latin typeface="Gotham" panose="02000504020000020004" pitchFamily="2" charset="0"/>
              </a:rPr>
              <a:t>More than 81,000 copies of Visitors Guide are distributed in first five months.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5CD2D8-56E3-4B30-B971-64266C215FB6}"/>
              </a:ext>
            </a:extLst>
          </p:cNvPr>
          <p:cNvSpPr txBox="1"/>
          <p:nvPr/>
        </p:nvSpPr>
        <p:spPr>
          <a:xfrm>
            <a:off x="3432056" y="2690273"/>
            <a:ext cx="2430150" cy="832875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274320" indent="-285750">
              <a:buFont typeface="Wingdings" panose="05000000000000000000" pitchFamily="2" charset="2"/>
              <a:buChar char="Ø"/>
            </a:pPr>
            <a:r>
              <a:rPr lang="en-US" sz="1200" dirty="0">
                <a:latin typeface="Gotham" panose="02000504020000020004" pitchFamily="2" charset="0"/>
              </a:rPr>
              <a:t>Five businesses have signed on as a partners of Destination Gettysburg: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Gotham" panose="02000504020000020004" pitchFamily="2" charset="0"/>
              </a:rPr>
              <a:t>Gettysburg Chamber Orchestra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Gotham" panose="02000504020000020004" pitchFamily="2" charset="0"/>
              </a:rPr>
              <a:t>Karen </a:t>
            </a:r>
            <a:r>
              <a:rPr lang="en-US" sz="1200" dirty="0" err="1">
                <a:latin typeface="Gotham" panose="02000504020000020004" pitchFamily="2" charset="0"/>
              </a:rPr>
              <a:t>Tavenner</a:t>
            </a:r>
            <a:r>
              <a:rPr lang="en-US" sz="1200" dirty="0">
                <a:latin typeface="Gotham" panose="02000504020000020004" pitchFamily="2" charset="0"/>
              </a:rPr>
              <a:t>, Realtor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Gotham" panose="02000504020000020004" pitchFamily="2" charset="0"/>
              </a:rPr>
              <a:t>Trevanion</a:t>
            </a:r>
            <a:endParaRPr lang="en-US" sz="1200" dirty="0">
              <a:latin typeface="Gotham" panose="02000504020000020004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Gotham" panose="02000504020000020004" pitchFamily="2" charset="0"/>
              </a:rPr>
              <a:t>RSP Partners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Gotham" panose="02000504020000020004" pitchFamily="2" charset="0"/>
              </a:rPr>
              <a:t>Farmstead Butcher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2E1869-4F9A-4689-A970-538EA24F0322}"/>
              </a:ext>
            </a:extLst>
          </p:cNvPr>
          <p:cNvSpPr txBox="1"/>
          <p:nvPr/>
        </p:nvSpPr>
        <p:spPr>
          <a:xfrm>
            <a:off x="6320902" y="2672511"/>
            <a:ext cx="24454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effectLst/>
                <a:latin typeface="Gotham" panose="02000504020000020004" pitchFamily="2" charset="0"/>
                <a:ea typeface="Calibri" panose="020F0502020204030204" pitchFamily="34" charset="0"/>
              </a:rPr>
              <a:t>Hosted Three-Day FAM Tour for Meeting Planners.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200" dirty="0">
              <a:latin typeface="Gotham" panose="02000504020000020004" pitchFamily="2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latin typeface="Gotham" panose="02000504020000020004" pitchFamily="2" charset="0"/>
              </a:rPr>
              <a:t>Hired a new Sales Manager, Diana Packard!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200" dirty="0">
              <a:latin typeface="Gotham" panose="02000504020000020004" pitchFamily="2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latin typeface="Gotham" panose="02000504020000020004" pitchFamily="2" charset="0"/>
              </a:rPr>
              <a:t>Making final preparations for first Gettysburg Girl Scout Day on Sept. 30.</a:t>
            </a: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1200" dirty="0">
              <a:latin typeface="Gotham" panose="02000504020000020004" pitchFamily="2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200" dirty="0">
                <a:latin typeface="Gotham" panose="02000504020000020004" pitchFamily="2" charset="0"/>
              </a:rPr>
              <a:t>Working with Community Media for new Keystone Crossroads video.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9032D1-7B59-4C57-90DE-2503C8F01023}"/>
              </a:ext>
            </a:extLst>
          </p:cNvPr>
          <p:cNvSpPr txBox="1"/>
          <p:nvPr/>
        </p:nvSpPr>
        <p:spPr>
          <a:xfrm>
            <a:off x="9242213" y="2708136"/>
            <a:ext cx="243248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>
                <a:latin typeface="Gotham" panose="02000504020000020004" pitchFamily="2" charset="0"/>
              </a:rPr>
              <a:t>Gettysburg gets 10-second spotlight on     The Today Show.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200" dirty="0">
              <a:latin typeface="Gotham" panose="02000504020000020004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>
                <a:latin typeface="Gotham" panose="02000504020000020004" pitchFamily="2" charset="0"/>
              </a:rPr>
              <a:t>Attended MATPRA Media Marketplace in Maryland and met with 20+ journalists from around the country.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200" dirty="0">
              <a:latin typeface="Gotham" panose="02000504020000020004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>
                <a:latin typeface="Gotham" panose="02000504020000020004" pitchFamily="2" charset="0"/>
              </a:rPr>
              <a:t>Open Rate for July’s Monthly Newsletter exceeds 31 percent.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648CBA-263D-43E2-B5EC-DB9AAB672017}"/>
              </a:ext>
            </a:extLst>
          </p:cNvPr>
          <p:cNvSpPr txBox="1"/>
          <p:nvPr/>
        </p:nvSpPr>
        <p:spPr>
          <a:xfrm>
            <a:off x="3468894" y="4637617"/>
            <a:ext cx="2356473" cy="479328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274320" indent="-285750">
              <a:buFont typeface="Wingdings" panose="05000000000000000000" pitchFamily="2" charset="2"/>
              <a:buChar char="Ø"/>
            </a:pPr>
            <a:r>
              <a:rPr lang="en-US" sz="1200" dirty="0">
                <a:latin typeface="Gotham" panose="02000504020000020004" pitchFamily="2" charset="0"/>
              </a:rPr>
              <a:t>Summer Social event scheduled for Aug. 8.</a:t>
            </a:r>
          </a:p>
          <a:p>
            <a:pPr marL="274320" indent="-285750">
              <a:buFont typeface="Wingdings" panose="05000000000000000000" pitchFamily="2" charset="2"/>
              <a:buChar char="Ø"/>
            </a:pPr>
            <a:endParaRPr lang="en-US" sz="1200" dirty="0">
              <a:latin typeface="Gotham" panose="02000504020000020004" pitchFamily="2" charset="0"/>
            </a:endParaRPr>
          </a:p>
          <a:p>
            <a:pPr marL="274320" indent="-285750">
              <a:buFont typeface="Wingdings" panose="05000000000000000000" pitchFamily="2" charset="2"/>
              <a:buChar char="Ø"/>
            </a:pPr>
            <a:r>
              <a:rPr lang="en-US" sz="1200" dirty="0">
                <a:latin typeface="Gotham" panose="02000504020000020004" pitchFamily="2" charset="0"/>
              </a:rPr>
              <a:t>Planning Group Tour training session on August 24.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4DE7B4-1634-15DC-F62F-950846EE1C18}"/>
              </a:ext>
            </a:extLst>
          </p:cNvPr>
          <p:cNvSpPr/>
          <p:nvPr/>
        </p:nvSpPr>
        <p:spPr>
          <a:xfrm>
            <a:off x="256338" y="1234772"/>
            <a:ext cx="11660679" cy="338555"/>
          </a:xfrm>
          <a:prstGeom prst="rect">
            <a:avLst/>
          </a:prstGeom>
          <a:solidFill>
            <a:srgbClr val="23A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MONTHLY HIGHLIGHTS – JULY 2023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691315-6DF1-6F59-C8C7-A0BF99976A9C}"/>
              </a:ext>
            </a:extLst>
          </p:cNvPr>
          <p:cNvSpPr/>
          <p:nvPr/>
        </p:nvSpPr>
        <p:spPr>
          <a:xfrm>
            <a:off x="175586" y="351587"/>
            <a:ext cx="7908605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Monthly Summary</a:t>
            </a:r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E2808457-E3E6-069F-2445-CA422BE35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86" y="197591"/>
            <a:ext cx="1476231" cy="98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25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FAD9D76-52D1-49D8-9857-EF5F26C2A11F}"/>
              </a:ext>
            </a:extLst>
          </p:cNvPr>
          <p:cNvSpPr/>
          <p:nvPr/>
        </p:nvSpPr>
        <p:spPr>
          <a:xfrm>
            <a:off x="256338" y="1234772"/>
            <a:ext cx="11660679" cy="338555"/>
          </a:xfrm>
          <a:prstGeom prst="rect">
            <a:avLst/>
          </a:prstGeom>
          <a:solidFill>
            <a:srgbClr val="23A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MONTHLY HIGHLIGHTS – JULY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EB7AC3-51FF-4CFB-BA2C-BF1787955998}"/>
              </a:ext>
            </a:extLst>
          </p:cNvPr>
          <p:cNvSpPr txBox="1"/>
          <p:nvPr/>
        </p:nvSpPr>
        <p:spPr>
          <a:xfrm>
            <a:off x="9054546" y="1762689"/>
            <a:ext cx="2827894" cy="4897720"/>
          </a:xfrm>
          <a:prstGeom prst="rect">
            <a:avLst/>
          </a:prstGeom>
          <a:solidFill>
            <a:schemeClr val="bg1"/>
          </a:solidFill>
          <a:ln w="25400">
            <a:solidFill>
              <a:srgbClr val="006BB7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endParaRPr lang="en-US" sz="1400" b="1" u="sng" dirty="0"/>
          </a:p>
          <a:p>
            <a:pPr algn="ctr"/>
            <a:endParaRPr lang="en-US" sz="1000" b="1" i="1" dirty="0">
              <a:latin typeface="Calibri Light"/>
              <a:cs typeface="Calibri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60A268-6A7C-4C67-96B2-9D95935E285F}"/>
              </a:ext>
            </a:extLst>
          </p:cNvPr>
          <p:cNvSpPr/>
          <p:nvPr/>
        </p:nvSpPr>
        <p:spPr>
          <a:xfrm>
            <a:off x="9054546" y="1753036"/>
            <a:ext cx="2827894" cy="362635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AT A GLANCE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267610-6825-4DCE-8EE4-1A5E0DCE0D56}"/>
              </a:ext>
            </a:extLst>
          </p:cNvPr>
          <p:cNvSpPr/>
          <p:nvPr/>
        </p:nvSpPr>
        <p:spPr>
          <a:xfrm>
            <a:off x="175586" y="351587"/>
            <a:ext cx="7908605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DestinationGettysburg.com</a:t>
            </a:r>
            <a:endParaRPr lang="en-US" sz="40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otham Black" pitchFamily="50" charset="0"/>
            </a:endParaRPr>
          </a:p>
        </p:txBody>
      </p:sp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E73411EE-7956-4ED5-B978-A8DF7EB95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86" y="197591"/>
            <a:ext cx="1476231" cy="9841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AFAA6E-AF6A-4AEC-989F-6FCEF0DDC710}"/>
              </a:ext>
            </a:extLst>
          </p:cNvPr>
          <p:cNvSpPr txBox="1"/>
          <p:nvPr/>
        </p:nvSpPr>
        <p:spPr>
          <a:xfrm>
            <a:off x="88547" y="6429393"/>
            <a:ext cx="47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6BB7"/>
                </a:solidFill>
                <a:latin typeface="Gotham" panose="02000504020000020004" pitchFamily="2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888311-EB22-D7CB-C91B-B0E74E42A55B}"/>
              </a:ext>
            </a:extLst>
          </p:cNvPr>
          <p:cNvSpPr txBox="1"/>
          <p:nvPr/>
        </p:nvSpPr>
        <p:spPr>
          <a:xfrm>
            <a:off x="9182385" y="2224354"/>
            <a:ext cx="2579762" cy="4335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50" b="1" dirty="0">
                <a:latin typeface="Gotham" panose="02000504020000020004" pitchFamily="2" charset="0"/>
              </a:rPr>
              <a:t>Acquisition:</a:t>
            </a:r>
          </a:p>
          <a:p>
            <a:pPr marL="171450" indent="-9144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Organic Search – 71.4% </a:t>
            </a:r>
          </a:p>
          <a:p>
            <a:pPr marL="171450" indent="-9144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Direct – 10.9%</a:t>
            </a:r>
          </a:p>
          <a:p>
            <a:pPr marL="171450" indent="-9144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Paid Search – 8.4% </a:t>
            </a:r>
          </a:p>
          <a:p>
            <a:pPr marL="171450" indent="-9144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Display Ads/Other – 3.5% </a:t>
            </a:r>
          </a:p>
          <a:p>
            <a:pPr marL="171450" indent="-9144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Referral – 2.9%</a:t>
            </a:r>
          </a:p>
          <a:p>
            <a:pPr marL="171450" indent="-9144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Social – 2.7%</a:t>
            </a:r>
          </a:p>
          <a:p>
            <a:endParaRPr lang="en-US" sz="1050" dirty="0">
              <a:latin typeface="Gotham" panose="02000504020000020004" pitchFamily="2" charset="0"/>
            </a:endParaRPr>
          </a:p>
          <a:p>
            <a:r>
              <a:rPr lang="en-US" sz="1050" b="1" dirty="0">
                <a:latin typeface="Gotham" panose="02000504020000020004" pitchFamily="2" charset="0"/>
              </a:rPr>
              <a:t>Top Visited Pages</a:t>
            </a:r>
          </a:p>
          <a:p>
            <a:pPr marL="173736" indent="-9144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Things to Do – 17,677</a:t>
            </a:r>
          </a:p>
          <a:p>
            <a:pPr marL="173736" indent="-9144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Homepage – 17,255</a:t>
            </a:r>
          </a:p>
          <a:p>
            <a:pPr marL="173736" indent="-9144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Event Calendar – 14,572</a:t>
            </a:r>
          </a:p>
          <a:p>
            <a:pPr marL="173736" indent="-9144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Fourth of July Event – 9,731</a:t>
            </a:r>
          </a:p>
          <a:p>
            <a:pPr marL="173736" indent="-9144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Blog – Must Dos – 6,573</a:t>
            </a:r>
          </a:p>
          <a:p>
            <a:pPr marL="173736" indent="-91440">
              <a:buFont typeface="Arial" panose="020B0604020202020204" pitchFamily="34" charset="0"/>
              <a:buChar char="•"/>
            </a:pPr>
            <a:endParaRPr lang="en-US" sz="1050" dirty="0">
              <a:latin typeface="Gotham" panose="02000504020000020004" pitchFamily="2" charset="0"/>
            </a:endParaRPr>
          </a:p>
          <a:p>
            <a:r>
              <a:rPr lang="en-US" sz="1050" b="1" dirty="0">
                <a:latin typeface="Gotham" panose="02000504020000020004" pitchFamily="2" charset="0"/>
              </a:rPr>
              <a:t>Top Geo Locations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effectLst/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Pennsylvania – </a:t>
            </a:r>
            <a:r>
              <a:rPr lang="en-US" sz="105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27.76</a:t>
            </a:r>
            <a:r>
              <a:rPr lang="en-US" sz="1050" dirty="0">
                <a:effectLst/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Virginia – 10.30%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effectLst/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New York – 7.54%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Ohio – 5.79%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Maryland – 5.54%</a:t>
            </a:r>
          </a:p>
          <a:p>
            <a:pPr marL="173736" indent="-91440">
              <a:buFont typeface="Arial" panose="020B0604020202020204" pitchFamily="34" charset="0"/>
              <a:buChar char="•"/>
            </a:pPr>
            <a:endParaRPr lang="en-US" sz="1050" dirty="0">
              <a:latin typeface="Gotham" panose="02000504020000020004" pitchFamily="2" charset="0"/>
            </a:endParaRPr>
          </a:p>
          <a:p>
            <a:r>
              <a:rPr lang="en-US" sz="1050" b="1" dirty="0">
                <a:latin typeface="Gotham" panose="02000504020000020004" pitchFamily="2" charset="0"/>
              </a:rPr>
              <a:t>Age Breakdown</a:t>
            </a:r>
          </a:p>
          <a:p>
            <a:pPr marL="173736" indent="-9144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18-24 – 10.20%</a:t>
            </a:r>
          </a:p>
          <a:p>
            <a:pPr marL="173736" indent="-9144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25-34 – </a:t>
            </a:r>
            <a:r>
              <a:rPr lang="en-US" sz="105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17.05</a:t>
            </a:r>
            <a:r>
              <a:rPr lang="en-US" sz="1050" dirty="0">
                <a:effectLst/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endParaRPr lang="en-US" sz="1050" dirty="0">
              <a:latin typeface="Gotham" panose="02000504020000020004" pitchFamily="2" charset="0"/>
            </a:endParaRPr>
          </a:p>
          <a:p>
            <a:pPr marL="173736" indent="-9144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35-44 – </a:t>
            </a:r>
            <a:r>
              <a:rPr lang="en-US" sz="105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22.50</a:t>
            </a:r>
            <a:r>
              <a:rPr lang="en-US" sz="1050" dirty="0">
                <a:effectLst/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endParaRPr lang="en-US" sz="1050" dirty="0">
              <a:latin typeface="Gotham" panose="02000504020000020004" pitchFamily="2" charset="0"/>
            </a:endParaRPr>
          </a:p>
          <a:p>
            <a:pPr marL="82296"/>
            <a:endParaRPr lang="en-US" sz="1050" dirty="0">
              <a:latin typeface="Gotham" panose="02000504020000020004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EE5B1B-F0A8-45E2-87F2-4AA3A853B426}"/>
              </a:ext>
            </a:extLst>
          </p:cNvPr>
          <p:cNvSpPr/>
          <p:nvPr/>
        </p:nvSpPr>
        <p:spPr>
          <a:xfrm>
            <a:off x="175586" y="1817442"/>
            <a:ext cx="76415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rgbClr val="006BB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Monthly Website Traffic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4B2D7-E745-378D-6D77-26332598489E}"/>
              </a:ext>
            </a:extLst>
          </p:cNvPr>
          <p:cNvSpPr txBox="1"/>
          <p:nvPr/>
        </p:nvSpPr>
        <p:spPr>
          <a:xfrm>
            <a:off x="10356573" y="5899756"/>
            <a:ext cx="140557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736" indent="-9144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45-54 – </a:t>
            </a:r>
            <a:r>
              <a:rPr lang="en-US" sz="105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19.59%</a:t>
            </a:r>
          </a:p>
          <a:p>
            <a:pPr marL="173736" indent="-9144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55-64 – </a:t>
            </a:r>
            <a:r>
              <a:rPr lang="en-US" sz="105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18.27%</a:t>
            </a:r>
          </a:p>
          <a:p>
            <a:pPr marL="173736" indent="-9144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65+ - </a:t>
            </a:r>
            <a:r>
              <a:rPr lang="en-US" sz="1050" dirty="0">
                <a:effectLst/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12.39</a:t>
            </a:r>
            <a:r>
              <a:rPr lang="en-US" sz="1050" dirty="0"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en-US" sz="1050" dirty="0">
                <a:effectLst/>
                <a:latin typeface="Gotham" panose="0200050402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050" dirty="0">
              <a:latin typeface="Gotham" panose="02000504020000020004" pitchFamily="2" charset="0"/>
            </a:endParaRPr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F684B427-C614-7BF6-D8EF-E0E66C365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54" y="4537634"/>
            <a:ext cx="1639824" cy="1633728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F51DAEFA-8352-0535-0DD4-0723C270D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91" y="4559686"/>
            <a:ext cx="1639824" cy="1639824"/>
          </a:xfrm>
          <a:prstGeom prst="rect">
            <a:avLst/>
          </a:prstGeom>
        </p:spPr>
      </p:pic>
      <p:pic>
        <p:nvPicPr>
          <p:cNvPr id="22" name="Picture 21" descr="Circle&#10;&#10;Description automatically generated">
            <a:extLst>
              <a:ext uri="{FF2B5EF4-FFF2-40B4-BE49-F238E27FC236}">
                <a16:creationId xmlns:a16="http://schemas.microsoft.com/office/drawing/2014/main" id="{A31BF267-FF63-27DC-C077-45FFA03FC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671" y="4559686"/>
            <a:ext cx="1639824" cy="1627632"/>
          </a:xfrm>
          <a:prstGeom prst="rect">
            <a:avLst/>
          </a:prstGeom>
        </p:spPr>
      </p:pic>
      <p:pic>
        <p:nvPicPr>
          <p:cNvPr id="24" name="Picture 23" descr="Circle&#10;&#10;Description automatically generated with low confidence">
            <a:extLst>
              <a:ext uri="{FF2B5EF4-FFF2-40B4-BE49-F238E27FC236}">
                <a16:creationId xmlns:a16="http://schemas.microsoft.com/office/drawing/2014/main" id="{EF879D43-96A4-A933-A066-1C81513BC1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78" y="4524591"/>
            <a:ext cx="1645920" cy="16276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5E50001-654B-58C5-3410-2E0EB7F0422F}"/>
              </a:ext>
            </a:extLst>
          </p:cNvPr>
          <p:cNvSpPr txBox="1"/>
          <p:nvPr/>
        </p:nvSpPr>
        <p:spPr>
          <a:xfrm>
            <a:off x="559601" y="5158745"/>
            <a:ext cx="15354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otham" panose="02000504020000020004" pitchFamily="2" charset="0"/>
              </a:rPr>
              <a:t>2023 – 69,767</a:t>
            </a:r>
          </a:p>
          <a:p>
            <a:pPr algn="ctr"/>
            <a:r>
              <a:rPr lang="en-US" sz="1400" dirty="0">
                <a:latin typeface="Gotham" panose="02000504020000020004" pitchFamily="2" charset="0"/>
              </a:rPr>
              <a:t>2022 – 67,700</a:t>
            </a:r>
          </a:p>
          <a:p>
            <a:pPr algn="ctr"/>
            <a:r>
              <a:rPr lang="en-US" sz="1400" dirty="0">
                <a:latin typeface="Gotham" panose="02000504020000020004" pitchFamily="2" charset="0"/>
              </a:rPr>
              <a:t>2021 – 79,188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F1DA02-5604-9F5D-9FC2-4D8F4BCC4AEF}"/>
              </a:ext>
            </a:extLst>
          </p:cNvPr>
          <p:cNvSpPr txBox="1"/>
          <p:nvPr/>
        </p:nvSpPr>
        <p:spPr>
          <a:xfrm>
            <a:off x="2632112" y="5178223"/>
            <a:ext cx="14954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otham" panose="02000504020000020004" pitchFamily="2" charset="0"/>
              </a:rPr>
              <a:t>2023 – 66,209</a:t>
            </a:r>
          </a:p>
          <a:p>
            <a:pPr algn="ctr"/>
            <a:r>
              <a:rPr lang="en-US" sz="1400" dirty="0">
                <a:latin typeface="Gotham" panose="02000504020000020004" pitchFamily="2" charset="0"/>
              </a:rPr>
              <a:t>2022 – 64,883</a:t>
            </a:r>
          </a:p>
          <a:p>
            <a:pPr algn="ctr"/>
            <a:r>
              <a:rPr lang="en-US" sz="1400" dirty="0">
                <a:latin typeface="Gotham" panose="02000504020000020004" pitchFamily="2" charset="0"/>
              </a:rPr>
              <a:t>2021 – 75,451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5BB47D-EAE3-7D2E-417B-0AA037E553D7}"/>
              </a:ext>
            </a:extLst>
          </p:cNvPr>
          <p:cNvSpPr txBox="1"/>
          <p:nvPr/>
        </p:nvSpPr>
        <p:spPr>
          <a:xfrm>
            <a:off x="4680891" y="5199563"/>
            <a:ext cx="16398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otham" panose="02000504020000020004" pitchFamily="2" charset="0"/>
              </a:rPr>
              <a:t>2023 – 233,705</a:t>
            </a:r>
          </a:p>
          <a:p>
            <a:pPr algn="ctr"/>
            <a:r>
              <a:rPr lang="en-US" sz="1400" dirty="0">
                <a:latin typeface="Gotham" panose="02000504020000020004" pitchFamily="2" charset="0"/>
              </a:rPr>
              <a:t>2022 – 203,639</a:t>
            </a:r>
          </a:p>
          <a:p>
            <a:pPr algn="ctr"/>
            <a:r>
              <a:rPr lang="en-US" sz="1400" dirty="0">
                <a:latin typeface="Gotham" panose="02000504020000020004" pitchFamily="2" charset="0"/>
              </a:rPr>
              <a:t>2021 – 278,892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BED5E2-2AB1-2E39-3CEE-BEF61425158A}"/>
              </a:ext>
            </a:extLst>
          </p:cNvPr>
          <p:cNvSpPr txBox="1"/>
          <p:nvPr/>
        </p:nvSpPr>
        <p:spPr>
          <a:xfrm>
            <a:off x="6793728" y="5199365"/>
            <a:ext cx="14975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otham" panose="02000504020000020004" pitchFamily="2" charset="0"/>
              </a:rPr>
              <a:t>2023 – 92,255</a:t>
            </a:r>
          </a:p>
          <a:p>
            <a:pPr algn="ctr"/>
            <a:r>
              <a:rPr lang="en-US" sz="1400" dirty="0">
                <a:latin typeface="Gotham" panose="02000504020000020004" pitchFamily="2" charset="0"/>
              </a:rPr>
              <a:t>2022 – 88,237</a:t>
            </a:r>
          </a:p>
          <a:p>
            <a:pPr algn="ctr"/>
            <a:r>
              <a:rPr lang="en-US" sz="1400" dirty="0">
                <a:latin typeface="Gotham" panose="02000504020000020004" pitchFamily="2" charset="0"/>
              </a:rPr>
              <a:t>2021 – 105,941</a:t>
            </a:r>
          </a:p>
        </p:txBody>
      </p:sp>
      <p:pic>
        <p:nvPicPr>
          <p:cNvPr id="6" name="Picture 5" descr="A graph showing a line&#10;&#10;Description automatically generated with medium confidence">
            <a:extLst>
              <a:ext uri="{FF2B5EF4-FFF2-40B4-BE49-F238E27FC236}">
                <a16:creationId xmlns:a16="http://schemas.microsoft.com/office/drawing/2014/main" id="{FC0B5824-BA39-0D4F-A51F-60C7F0E04A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9" y="2452523"/>
            <a:ext cx="8472026" cy="173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72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4BFD56-E258-4B9B-B0E2-32ADB053C462}"/>
              </a:ext>
            </a:extLst>
          </p:cNvPr>
          <p:cNvSpPr/>
          <p:nvPr/>
        </p:nvSpPr>
        <p:spPr>
          <a:xfrm>
            <a:off x="326572" y="1234772"/>
            <a:ext cx="11475646" cy="338555"/>
          </a:xfrm>
          <a:prstGeom prst="rect">
            <a:avLst/>
          </a:prstGeom>
          <a:solidFill>
            <a:srgbClr val="23A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MONTHLY HIGHLIGHTS – JULY 2023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FD50CA-F60B-4714-B50E-B8FBD3DF1F07}"/>
              </a:ext>
            </a:extLst>
          </p:cNvPr>
          <p:cNvSpPr/>
          <p:nvPr/>
        </p:nvSpPr>
        <p:spPr>
          <a:xfrm>
            <a:off x="326572" y="366152"/>
            <a:ext cx="9346066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Digital/Video Marketing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5B2B03-8754-45DA-9C27-D53A83D08652}"/>
              </a:ext>
            </a:extLst>
          </p:cNvPr>
          <p:cNvSpPr txBox="1"/>
          <p:nvPr/>
        </p:nvSpPr>
        <p:spPr>
          <a:xfrm>
            <a:off x="8620178" y="1859526"/>
            <a:ext cx="3172805" cy="4296178"/>
          </a:xfrm>
          <a:prstGeom prst="rect">
            <a:avLst/>
          </a:prstGeom>
          <a:solidFill>
            <a:schemeClr val="bg1"/>
          </a:solidFill>
          <a:ln w="25400">
            <a:solidFill>
              <a:srgbClr val="006BB7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endParaRPr lang="en-US" sz="1400" b="1" u="sng" dirty="0"/>
          </a:p>
          <a:p>
            <a:pPr algn="ctr"/>
            <a:endParaRPr lang="en-US" sz="1000" b="1" i="1" dirty="0">
              <a:latin typeface="Calibri Light"/>
              <a:cs typeface="Calibri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CA3375-08CC-4803-8DFB-4D339E53D9DB}"/>
              </a:ext>
            </a:extLst>
          </p:cNvPr>
          <p:cNvSpPr/>
          <p:nvPr/>
        </p:nvSpPr>
        <p:spPr>
          <a:xfrm>
            <a:off x="8620178" y="1859525"/>
            <a:ext cx="3182040" cy="374495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AT A GLANCE</a:t>
            </a:r>
          </a:p>
        </p:txBody>
      </p:sp>
      <p:pic>
        <p:nvPicPr>
          <p:cNvPr id="17" name="Picture 16" descr="Logo&#10;&#10;Description automatically generated with medium confidence">
            <a:extLst>
              <a:ext uri="{FF2B5EF4-FFF2-40B4-BE49-F238E27FC236}">
                <a16:creationId xmlns:a16="http://schemas.microsoft.com/office/drawing/2014/main" id="{2A7FDF23-2C49-4861-9008-4545DB77B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842" y="197591"/>
            <a:ext cx="1476231" cy="9841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C0C8C42-8D31-448A-B4DF-CF63E24AF75F}"/>
              </a:ext>
            </a:extLst>
          </p:cNvPr>
          <p:cNvSpPr txBox="1"/>
          <p:nvPr/>
        </p:nvSpPr>
        <p:spPr>
          <a:xfrm>
            <a:off x="11804073" y="6467883"/>
            <a:ext cx="47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6BB7"/>
                </a:solidFill>
                <a:latin typeface="Gotham" panose="02000504020000020004" pitchFamily="2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0EA805-94B3-45FC-9BBD-66E4F688E48B}"/>
              </a:ext>
            </a:extLst>
          </p:cNvPr>
          <p:cNvSpPr txBox="1"/>
          <p:nvPr/>
        </p:nvSpPr>
        <p:spPr>
          <a:xfrm>
            <a:off x="8798767" y="2352584"/>
            <a:ext cx="2994216" cy="31645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100" b="1" dirty="0"/>
              <a:t>Display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2,092,030 Total Impressions Delivered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.042% Click-Through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4,882 Landing page visit totals</a:t>
            </a:r>
          </a:p>
          <a:p>
            <a:endParaRPr lang="en-US" sz="1100" dirty="0"/>
          </a:p>
          <a:p>
            <a:r>
              <a:rPr lang="en-US" sz="1100" b="1" dirty="0"/>
              <a:t>Video  (Online Video + CTV)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169,234 Impressions Delivered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84.54% Player Completion Rate</a:t>
            </a:r>
          </a:p>
          <a:p>
            <a:endParaRPr lang="en-US" sz="1100" dirty="0"/>
          </a:p>
          <a:p>
            <a:r>
              <a:rPr lang="en-US" sz="1100" b="1" dirty="0"/>
              <a:t>Google AdWords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123,457 Impression Total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42,813 Search Impressions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6,995 Clicks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16.34% Click-Through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80,644 YouTube Impressions </a:t>
            </a:r>
          </a:p>
          <a:p>
            <a:endParaRPr lang="en-US" sz="1100" b="1" dirty="0"/>
          </a:p>
          <a:p>
            <a:r>
              <a:rPr lang="en-US" sz="1100" b="1" dirty="0"/>
              <a:t>Top Performing Search Keywords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“visit </a:t>
            </a:r>
            <a:r>
              <a:rPr lang="en-US" sz="1100" dirty="0" err="1"/>
              <a:t>gettysburg</a:t>
            </a:r>
            <a:r>
              <a:rPr lang="en-US" sz="1100" dirty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[things to do </a:t>
            </a:r>
            <a:r>
              <a:rPr lang="en-US" sz="1100" dirty="0" err="1"/>
              <a:t>gettysburg</a:t>
            </a:r>
            <a:r>
              <a:rPr lang="en-US" sz="1100" dirty="0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“</a:t>
            </a:r>
            <a:r>
              <a:rPr lang="en-US" sz="1100" dirty="0" err="1"/>
              <a:t>gettysburg</a:t>
            </a:r>
            <a:r>
              <a:rPr lang="en-US" sz="1100" dirty="0"/>
              <a:t> bed and breakfast”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/>
              <a:t>“places to stay in </a:t>
            </a:r>
            <a:r>
              <a:rPr lang="en-US" sz="1100" dirty="0" err="1"/>
              <a:t>gettysburg</a:t>
            </a:r>
            <a:r>
              <a:rPr lang="en-US" sz="1100" dirty="0"/>
              <a:t>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12D939-9A64-FA04-E5E6-BDBB2C112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810" y="1835559"/>
            <a:ext cx="3045776" cy="4632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028E6E-5F9F-F502-E41F-666A763CA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29" y="4061313"/>
            <a:ext cx="2935485" cy="24065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6AC58D-8C78-C50E-4CF1-E9C6174ED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014" y="1859525"/>
            <a:ext cx="2927500" cy="1966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BF729F-3663-D1C2-CD71-E42ED23F8C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9132" y="1859525"/>
            <a:ext cx="1193060" cy="463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71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FAD9D76-52D1-49D8-9857-EF5F26C2A11F}"/>
              </a:ext>
            </a:extLst>
          </p:cNvPr>
          <p:cNvSpPr/>
          <p:nvPr/>
        </p:nvSpPr>
        <p:spPr>
          <a:xfrm>
            <a:off x="256338" y="1234772"/>
            <a:ext cx="11545879" cy="361021"/>
          </a:xfrm>
          <a:prstGeom prst="rect">
            <a:avLst/>
          </a:prstGeom>
          <a:solidFill>
            <a:srgbClr val="23A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MONTHLY HIGHLIGHTS – JULY 2023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267610-6825-4DCE-8EE4-1A5E0DCE0D56}"/>
              </a:ext>
            </a:extLst>
          </p:cNvPr>
          <p:cNvSpPr/>
          <p:nvPr/>
        </p:nvSpPr>
        <p:spPr>
          <a:xfrm>
            <a:off x="175586" y="351587"/>
            <a:ext cx="7908605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Print/New Creative</a:t>
            </a:r>
            <a:endParaRPr lang="en-US" sz="40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otham Black" pitchFamily="50" charset="0"/>
            </a:endParaRPr>
          </a:p>
        </p:txBody>
      </p:sp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E73411EE-7956-4ED5-B978-A8DF7EB95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842" y="197591"/>
            <a:ext cx="1476231" cy="984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17622A-0A91-4E33-BC98-03910C1A18FC}"/>
              </a:ext>
            </a:extLst>
          </p:cNvPr>
          <p:cNvSpPr txBox="1"/>
          <p:nvPr/>
        </p:nvSpPr>
        <p:spPr>
          <a:xfrm>
            <a:off x="11720946" y="6406230"/>
            <a:ext cx="47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6BB7"/>
                </a:solidFill>
                <a:latin typeface="Gotham" panose="02000504020000020004" pitchFamily="2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81C90A-8FA7-5975-B5E8-C56D22237A4F}"/>
              </a:ext>
            </a:extLst>
          </p:cNvPr>
          <p:cNvSpPr txBox="1"/>
          <p:nvPr/>
        </p:nvSpPr>
        <p:spPr>
          <a:xfrm>
            <a:off x="175586" y="5183152"/>
            <a:ext cx="3416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AAA World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CA9FC4-79A5-FB97-585C-E58AD603FC49}"/>
              </a:ext>
            </a:extLst>
          </p:cNvPr>
          <p:cNvSpPr txBox="1"/>
          <p:nvPr/>
        </p:nvSpPr>
        <p:spPr>
          <a:xfrm>
            <a:off x="10021850" y="2001443"/>
            <a:ext cx="19000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More Placements:</a:t>
            </a:r>
          </a:p>
          <a:p>
            <a:endParaRPr lang="en-US" sz="1400" dirty="0"/>
          </a:p>
          <a:p>
            <a:r>
              <a:rPr lang="en-US" sz="1400" dirty="0"/>
              <a:t>USA Today Travel Guide</a:t>
            </a:r>
          </a:p>
          <a:p>
            <a:r>
              <a:rPr lang="en-US" sz="1400" dirty="0"/>
              <a:t>Edible Jersey and Philly</a:t>
            </a:r>
          </a:p>
          <a:p>
            <a:r>
              <a:rPr lang="en-US" sz="1400" dirty="0"/>
              <a:t>Gettysburg Times</a:t>
            </a:r>
          </a:p>
          <a:p>
            <a:r>
              <a:rPr lang="en-US" sz="1400" dirty="0"/>
              <a:t>Group Tour Magazine</a:t>
            </a:r>
          </a:p>
          <a:p>
            <a:r>
              <a:rPr lang="en-US" sz="1400" dirty="0"/>
              <a:t>The Burg</a:t>
            </a:r>
          </a:p>
          <a:p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1E3429-9777-3506-926D-259D4FE1E104}"/>
              </a:ext>
            </a:extLst>
          </p:cNvPr>
          <p:cNvSpPr txBox="1"/>
          <p:nvPr/>
        </p:nvSpPr>
        <p:spPr>
          <a:xfrm>
            <a:off x="5076470" y="4258877"/>
            <a:ext cx="3007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Pittsburgh Post Gazette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B71261-772A-7D7B-01C2-C861FD0D9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39" y="1780901"/>
            <a:ext cx="4607994" cy="3349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78818C-67C1-88FE-CE88-516BFB9A7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864" y="1797269"/>
            <a:ext cx="4792456" cy="2378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F42339-BBED-0F95-BCDE-45767E575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8755" y="4396002"/>
            <a:ext cx="3246737" cy="22019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B0A9B0-3E68-DE9B-45B0-8BE5B42DD56B}"/>
              </a:ext>
            </a:extLst>
          </p:cNvPr>
          <p:cNvSpPr txBox="1"/>
          <p:nvPr/>
        </p:nvSpPr>
        <p:spPr>
          <a:xfrm>
            <a:off x="4931441" y="6373781"/>
            <a:ext cx="3007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Mid-Atlantic Media (Meetings)</a:t>
            </a:r>
          </a:p>
        </p:txBody>
      </p:sp>
    </p:spTree>
    <p:extLst>
      <p:ext uri="{BB962C8B-B14F-4D97-AF65-F5344CB8AC3E}">
        <p14:creationId xmlns:p14="http://schemas.microsoft.com/office/powerpoint/2010/main" val="3307882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266F367-7618-4432-8A16-A2BFBB494418}"/>
              </a:ext>
            </a:extLst>
          </p:cNvPr>
          <p:cNvSpPr txBox="1"/>
          <p:nvPr/>
        </p:nvSpPr>
        <p:spPr>
          <a:xfrm>
            <a:off x="9898395" y="1839735"/>
            <a:ext cx="1950068" cy="1824185"/>
          </a:xfrm>
          <a:prstGeom prst="rect">
            <a:avLst/>
          </a:prstGeom>
          <a:solidFill>
            <a:schemeClr val="bg1"/>
          </a:solidFill>
          <a:ln w="25400">
            <a:solidFill>
              <a:srgbClr val="006BB7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endParaRPr lang="en-US" sz="1400" b="1" u="sng" dirty="0"/>
          </a:p>
          <a:p>
            <a:pPr algn="ctr"/>
            <a:endParaRPr lang="en-US" sz="1000" b="1" i="1" dirty="0">
              <a:latin typeface="Calibri Light"/>
              <a:cs typeface="Calibri Ligh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C9F0E70-3F62-41EF-BC9C-42423D0D5CBA}"/>
              </a:ext>
            </a:extLst>
          </p:cNvPr>
          <p:cNvSpPr/>
          <p:nvPr/>
        </p:nvSpPr>
        <p:spPr>
          <a:xfrm>
            <a:off x="9898392" y="1828190"/>
            <a:ext cx="1950068" cy="362635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FACEBOOK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E94C4C-1639-4E00-B6E7-DC5D48EBD3D7}"/>
              </a:ext>
            </a:extLst>
          </p:cNvPr>
          <p:cNvSpPr txBox="1"/>
          <p:nvPr/>
        </p:nvSpPr>
        <p:spPr>
          <a:xfrm>
            <a:off x="10059759" y="2310272"/>
            <a:ext cx="1704570" cy="12141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50" dirty="0">
                <a:latin typeface="Gotham" panose="02000504020000020004" pitchFamily="2" charset="0"/>
              </a:rPr>
              <a:t>33 Posts</a:t>
            </a:r>
          </a:p>
          <a:p>
            <a:endParaRPr lang="en-US" sz="1050" dirty="0">
              <a:highlight>
                <a:srgbClr val="FFFF00"/>
              </a:highlight>
              <a:latin typeface="Gotham" panose="02000504020000020004" pitchFamily="2" charset="0"/>
            </a:endParaRPr>
          </a:p>
          <a:p>
            <a:r>
              <a:rPr lang="en-US" sz="1050" dirty="0">
                <a:latin typeface="Gotham" panose="02000504020000020004" pitchFamily="2" charset="0"/>
              </a:rPr>
              <a:t>10,186 Engagements</a:t>
            </a:r>
          </a:p>
          <a:p>
            <a:endParaRPr lang="en-US" sz="1050" i="1" dirty="0">
              <a:highlight>
                <a:srgbClr val="FFFF00"/>
              </a:highlight>
              <a:latin typeface="Gotham" panose="02000504020000020004" pitchFamily="2" charset="0"/>
            </a:endParaRPr>
          </a:p>
          <a:p>
            <a:r>
              <a:rPr lang="en-US" sz="1050" dirty="0">
                <a:latin typeface="Gotham" panose="02000504020000020004" pitchFamily="2" charset="0"/>
              </a:rPr>
              <a:t>898 Shares</a:t>
            </a:r>
          </a:p>
          <a:p>
            <a:endParaRPr lang="en-US" sz="1050" dirty="0">
              <a:latin typeface="Gotham" panose="02000504020000020004" pitchFamily="2" charset="0"/>
            </a:endParaRPr>
          </a:p>
          <a:p>
            <a:r>
              <a:rPr lang="en-US" sz="1050" b="0" i="0" dirty="0">
                <a:solidFill>
                  <a:srgbClr val="1C1E21"/>
                </a:solidFill>
                <a:effectLst/>
                <a:latin typeface="Gotham" panose="02000504020000020004" pitchFamily="2" charset="0"/>
              </a:rPr>
              <a:t>47,873</a:t>
            </a:r>
            <a:r>
              <a:rPr lang="en-US" sz="1050" dirty="0">
                <a:latin typeface="Gotham" panose="02000504020000020004" pitchFamily="2" charset="0"/>
              </a:rPr>
              <a:t> Followers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F3755A-B263-B5B6-38D3-114E88F6D9AC}"/>
              </a:ext>
            </a:extLst>
          </p:cNvPr>
          <p:cNvSpPr txBox="1"/>
          <p:nvPr/>
        </p:nvSpPr>
        <p:spPr>
          <a:xfrm>
            <a:off x="11719939" y="6373049"/>
            <a:ext cx="47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6BB7"/>
                </a:solidFill>
                <a:latin typeface="Gotham" panose="02000504020000020004" pitchFamily="2" charset="0"/>
              </a:rPr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32B4E2-F436-E1DE-00D5-A29A872C1BC7}"/>
              </a:ext>
            </a:extLst>
          </p:cNvPr>
          <p:cNvSpPr/>
          <p:nvPr/>
        </p:nvSpPr>
        <p:spPr>
          <a:xfrm>
            <a:off x="256338" y="1234772"/>
            <a:ext cx="11660679" cy="338555"/>
          </a:xfrm>
          <a:prstGeom prst="rect">
            <a:avLst/>
          </a:prstGeom>
          <a:solidFill>
            <a:srgbClr val="23A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MONTHLY HIGHLIGHTS – JULY 2023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6FC206-AF08-D6F2-0E9F-3D028F4D8544}"/>
              </a:ext>
            </a:extLst>
          </p:cNvPr>
          <p:cNvSpPr/>
          <p:nvPr/>
        </p:nvSpPr>
        <p:spPr>
          <a:xfrm>
            <a:off x="175586" y="351587"/>
            <a:ext cx="7908605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Facebook and Instagram</a:t>
            </a:r>
          </a:p>
        </p:txBody>
      </p:sp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9DFA64FD-7B63-F769-BB44-BDD0BAE93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86" y="197591"/>
            <a:ext cx="1476231" cy="9841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7F4549-3C80-2F69-E70C-703448BB26C5}"/>
              </a:ext>
            </a:extLst>
          </p:cNvPr>
          <p:cNvSpPr txBox="1"/>
          <p:nvPr/>
        </p:nvSpPr>
        <p:spPr>
          <a:xfrm>
            <a:off x="9898395" y="3930846"/>
            <a:ext cx="1950068" cy="2174679"/>
          </a:xfrm>
          <a:prstGeom prst="rect">
            <a:avLst/>
          </a:prstGeom>
          <a:solidFill>
            <a:schemeClr val="bg1"/>
          </a:solidFill>
          <a:ln w="25400">
            <a:solidFill>
              <a:srgbClr val="006BB7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endParaRPr lang="en-US" sz="1400" b="1" u="sng" dirty="0"/>
          </a:p>
          <a:p>
            <a:pPr algn="ctr"/>
            <a:endParaRPr lang="en-US" sz="1000" b="1" i="1" dirty="0">
              <a:latin typeface="Calibri Light"/>
              <a:cs typeface="Calibri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A058B1-45FE-E357-6E37-1DCA59E1FA8B}"/>
              </a:ext>
            </a:extLst>
          </p:cNvPr>
          <p:cNvSpPr/>
          <p:nvPr/>
        </p:nvSpPr>
        <p:spPr>
          <a:xfrm>
            <a:off x="9898392" y="3919301"/>
            <a:ext cx="1950068" cy="362635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INSTAGRAM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E558B5-E0B0-9850-8A3A-B312872E2F40}"/>
              </a:ext>
            </a:extLst>
          </p:cNvPr>
          <p:cNvSpPr txBox="1"/>
          <p:nvPr/>
        </p:nvSpPr>
        <p:spPr>
          <a:xfrm>
            <a:off x="10059759" y="4401383"/>
            <a:ext cx="1704570" cy="12141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50" dirty="0">
                <a:latin typeface="Gotham" panose="02000504020000020004" pitchFamily="2" charset="0"/>
              </a:rPr>
              <a:t>53 Posts &amp; Stories</a:t>
            </a:r>
          </a:p>
          <a:p>
            <a:endParaRPr lang="en-US" sz="1050" dirty="0">
              <a:highlight>
                <a:srgbClr val="FFFF00"/>
              </a:highlight>
              <a:latin typeface="Gotham" panose="02000504020000020004" pitchFamily="2" charset="0"/>
            </a:endParaRPr>
          </a:p>
          <a:p>
            <a:r>
              <a:rPr lang="en-US" sz="1050" dirty="0">
                <a:latin typeface="Gotham" panose="02000504020000020004" pitchFamily="2" charset="0"/>
              </a:rPr>
              <a:t>7,593 Engagements</a:t>
            </a:r>
          </a:p>
          <a:p>
            <a:endParaRPr lang="en-US" sz="1050" dirty="0">
              <a:highlight>
                <a:srgbClr val="FFFF00"/>
              </a:highlight>
              <a:latin typeface="Gotham" panose="02000504020000020004" pitchFamily="2" charset="0"/>
            </a:endParaRPr>
          </a:p>
          <a:p>
            <a:r>
              <a:rPr lang="en-US" sz="1050" dirty="0">
                <a:latin typeface="Gotham" panose="02000504020000020004" pitchFamily="2" charset="0"/>
              </a:rPr>
              <a:t>86,359 Reach</a:t>
            </a:r>
          </a:p>
          <a:p>
            <a:endParaRPr lang="en-US" sz="1050" dirty="0">
              <a:highlight>
                <a:srgbClr val="FFFF00"/>
              </a:highlight>
              <a:latin typeface="Gotham" panose="02000504020000020004" pitchFamily="2" charset="0"/>
            </a:endParaRPr>
          </a:p>
          <a:p>
            <a:r>
              <a:rPr lang="en-US" sz="1050" dirty="0">
                <a:latin typeface="Gotham" panose="02000504020000020004" pitchFamily="2" charset="0"/>
              </a:rPr>
              <a:t>51,970 Impressions</a:t>
            </a:r>
          </a:p>
          <a:p>
            <a:endParaRPr lang="en-US" sz="1050" dirty="0">
              <a:latin typeface="Gotham" panose="02000504020000020004" pitchFamily="2" charset="0"/>
            </a:endParaRPr>
          </a:p>
          <a:p>
            <a:r>
              <a:rPr lang="en-US" sz="1050" b="0" i="0" dirty="0">
                <a:solidFill>
                  <a:srgbClr val="1C1E21"/>
                </a:solidFill>
                <a:effectLst/>
                <a:latin typeface="Gotham" panose="02000504020000020004" pitchFamily="2" charset="0"/>
              </a:rPr>
              <a:t>9,644</a:t>
            </a:r>
            <a:r>
              <a:rPr lang="en-US" sz="1050" dirty="0">
                <a:latin typeface="Gotham" panose="02000504020000020004" pitchFamily="2" charset="0"/>
              </a:rPr>
              <a:t> Followers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948C57-F2E0-40B5-4838-CA5CDEF4C9C2}"/>
              </a:ext>
            </a:extLst>
          </p:cNvPr>
          <p:cNvSpPr txBox="1"/>
          <p:nvPr/>
        </p:nvSpPr>
        <p:spPr>
          <a:xfrm>
            <a:off x="427671" y="5755031"/>
            <a:ext cx="3906204" cy="8861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dirty="0"/>
              <a:t>Reactions: 1,573</a:t>
            </a:r>
          </a:p>
          <a:p>
            <a:r>
              <a:rPr lang="en-US" sz="1400" dirty="0"/>
              <a:t>Comments: 34</a:t>
            </a:r>
          </a:p>
          <a:p>
            <a:r>
              <a:rPr lang="en-US" sz="1400" dirty="0"/>
              <a:t>Shares: 153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B14F25-8E3A-DA36-DE1E-C63F2F2AE167}"/>
              </a:ext>
            </a:extLst>
          </p:cNvPr>
          <p:cNvCxnSpPr>
            <a:cxnSpLocks/>
          </p:cNvCxnSpPr>
          <p:nvPr/>
        </p:nvCxnSpPr>
        <p:spPr>
          <a:xfrm>
            <a:off x="4420742" y="2012980"/>
            <a:ext cx="0" cy="424586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4176A06-4AB5-16DE-46B8-3B82FDF58A63}"/>
              </a:ext>
            </a:extLst>
          </p:cNvPr>
          <p:cNvSpPr txBox="1"/>
          <p:nvPr/>
        </p:nvSpPr>
        <p:spPr>
          <a:xfrm>
            <a:off x="7819087" y="3607295"/>
            <a:ext cx="2064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Likes: 2,170</a:t>
            </a:r>
          </a:p>
          <a:p>
            <a:r>
              <a:rPr lang="en-US" sz="1400" dirty="0"/>
              <a:t>Views: 48.1K</a:t>
            </a:r>
          </a:p>
          <a:p>
            <a:r>
              <a:rPr lang="en-US" sz="1400" dirty="0"/>
              <a:t>Reach: 14,061</a:t>
            </a:r>
          </a:p>
          <a:p>
            <a:r>
              <a:rPr lang="en-US" sz="1400" dirty="0"/>
              <a:t>Comments: 11</a:t>
            </a:r>
          </a:p>
        </p:txBody>
      </p:sp>
      <p:pic>
        <p:nvPicPr>
          <p:cNvPr id="9" name="Picture 8" descr="A stone monument with text on it&#10;&#10;Description automatically generated">
            <a:extLst>
              <a:ext uri="{FF2B5EF4-FFF2-40B4-BE49-F238E27FC236}">
                <a16:creationId xmlns:a16="http://schemas.microsoft.com/office/drawing/2014/main" id="{C6E62972-A400-1902-2277-4B72603EBE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839" y="1839735"/>
            <a:ext cx="2525776" cy="4561402"/>
          </a:xfrm>
          <a:prstGeom prst="rect">
            <a:avLst/>
          </a:prstGeom>
        </p:spPr>
      </p:pic>
      <p:pic>
        <p:nvPicPr>
          <p:cNvPr id="16" name="Picture 15" descr="A screen shot of a tablet&#10;&#10;Description automatically generated">
            <a:extLst>
              <a:ext uri="{FF2B5EF4-FFF2-40B4-BE49-F238E27FC236}">
                <a16:creationId xmlns:a16="http://schemas.microsoft.com/office/drawing/2014/main" id="{BFCE94E3-8EF8-B3FC-E0F4-076316EE3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21" y="1748626"/>
            <a:ext cx="3310834" cy="395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50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7F6F248-6C8E-4263-8BDD-3AF16666C49F}"/>
              </a:ext>
            </a:extLst>
          </p:cNvPr>
          <p:cNvSpPr/>
          <p:nvPr/>
        </p:nvSpPr>
        <p:spPr>
          <a:xfrm>
            <a:off x="352416" y="1790941"/>
            <a:ext cx="4392717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 dirty="0" err="1">
                <a:ln w="0"/>
                <a:solidFill>
                  <a:srgbClr val="006BB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TikTok</a:t>
            </a:r>
            <a:endParaRPr lang="en-US" sz="2400" b="0" cap="none" spc="0" dirty="0">
              <a:ln w="0"/>
              <a:solidFill>
                <a:srgbClr val="006BB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otham Black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0EBF268-8EE6-0A5E-13EA-3EED669702DC}"/>
              </a:ext>
            </a:extLst>
          </p:cNvPr>
          <p:cNvSpPr/>
          <p:nvPr/>
        </p:nvSpPr>
        <p:spPr>
          <a:xfrm>
            <a:off x="5357509" y="1812025"/>
            <a:ext cx="416362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rgbClr val="006BB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Twitter (X?)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731ED9-53DF-6504-0CAB-95D98A014265}"/>
              </a:ext>
            </a:extLst>
          </p:cNvPr>
          <p:cNvSpPr txBox="1"/>
          <p:nvPr/>
        </p:nvSpPr>
        <p:spPr>
          <a:xfrm>
            <a:off x="11719939" y="6373049"/>
            <a:ext cx="47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6BB7"/>
                </a:solidFill>
                <a:latin typeface="Gotham" panose="02000504020000020004" pitchFamily="2" charset="0"/>
              </a:rPr>
              <a:t>7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2F98A4-5302-124F-A0F2-20403550B763}"/>
              </a:ext>
            </a:extLst>
          </p:cNvPr>
          <p:cNvCxnSpPr>
            <a:cxnSpLocks/>
          </p:cNvCxnSpPr>
          <p:nvPr/>
        </p:nvCxnSpPr>
        <p:spPr>
          <a:xfrm>
            <a:off x="5161671" y="2021773"/>
            <a:ext cx="0" cy="424586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1CD21A3-6A2C-ED3D-541D-7AE77D68513C}"/>
              </a:ext>
            </a:extLst>
          </p:cNvPr>
          <p:cNvSpPr txBox="1"/>
          <p:nvPr/>
        </p:nvSpPr>
        <p:spPr>
          <a:xfrm>
            <a:off x="9889516" y="1852002"/>
            <a:ext cx="1950068" cy="993635"/>
          </a:xfrm>
          <a:prstGeom prst="rect">
            <a:avLst/>
          </a:prstGeom>
          <a:solidFill>
            <a:schemeClr val="bg1"/>
          </a:solidFill>
          <a:ln w="25400">
            <a:solidFill>
              <a:srgbClr val="006BB7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endParaRPr lang="en-US" sz="1400" b="1" u="sng" dirty="0"/>
          </a:p>
          <a:p>
            <a:pPr algn="ctr"/>
            <a:endParaRPr lang="en-US" sz="1000" b="1" i="1" dirty="0">
              <a:latin typeface="Calibri Light"/>
              <a:cs typeface="Calibri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0556C3-812E-B161-7B6F-A02CF9473A7D}"/>
              </a:ext>
            </a:extLst>
          </p:cNvPr>
          <p:cNvSpPr/>
          <p:nvPr/>
        </p:nvSpPr>
        <p:spPr>
          <a:xfrm>
            <a:off x="9889513" y="1840457"/>
            <a:ext cx="1950068" cy="362635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TIKTOK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1D6CD0-9CA8-7DD0-2F9D-40F4B46C8CDD}"/>
              </a:ext>
            </a:extLst>
          </p:cNvPr>
          <p:cNvSpPr txBox="1"/>
          <p:nvPr/>
        </p:nvSpPr>
        <p:spPr>
          <a:xfrm>
            <a:off x="10015369" y="2288883"/>
            <a:ext cx="1704570" cy="4291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50" b="0" i="0" u="none" strike="noStrike" baseline="0" dirty="0">
                <a:latin typeface="Gotham" panose="02000504020000020004" pitchFamily="2" charset="0"/>
              </a:rPr>
              <a:t>9 Videos</a:t>
            </a:r>
          </a:p>
          <a:p>
            <a:r>
              <a:rPr lang="en-US" sz="1050" dirty="0">
                <a:latin typeface="Gotham" panose="02000504020000020004" pitchFamily="2" charset="0"/>
              </a:rPr>
              <a:t>8,328</a:t>
            </a:r>
            <a:r>
              <a:rPr lang="en-US" sz="1050" b="0" i="0" u="none" strike="noStrike" baseline="0" dirty="0">
                <a:latin typeface="Gotham" panose="02000504020000020004" pitchFamily="2" charset="0"/>
              </a:rPr>
              <a:t> Followers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BFB72-B09A-60E3-FB3D-EA0AD57D5CE9}"/>
              </a:ext>
            </a:extLst>
          </p:cNvPr>
          <p:cNvSpPr txBox="1"/>
          <p:nvPr/>
        </p:nvSpPr>
        <p:spPr>
          <a:xfrm>
            <a:off x="9889513" y="3084885"/>
            <a:ext cx="1950068" cy="1024820"/>
          </a:xfrm>
          <a:prstGeom prst="rect">
            <a:avLst/>
          </a:prstGeom>
          <a:solidFill>
            <a:schemeClr val="bg1"/>
          </a:solidFill>
          <a:ln w="25400">
            <a:solidFill>
              <a:srgbClr val="006BB7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endParaRPr lang="en-US" sz="1400" b="1" u="sng" dirty="0"/>
          </a:p>
          <a:p>
            <a:pPr algn="ctr"/>
            <a:endParaRPr lang="en-US" sz="1000" b="1" i="1" dirty="0">
              <a:latin typeface="Calibri Light"/>
              <a:cs typeface="Calibri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87BAD2-4AE4-CD29-8C31-4AB25EB8F3E9}"/>
              </a:ext>
            </a:extLst>
          </p:cNvPr>
          <p:cNvSpPr/>
          <p:nvPr/>
        </p:nvSpPr>
        <p:spPr>
          <a:xfrm>
            <a:off x="9889513" y="3082456"/>
            <a:ext cx="1950068" cy="362635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TWITTER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033F44-D1F1-70E5-6CC4-C4E7036376AD}"/>
              </a:ext>
            </a:extLst>
          </p:cNvPr>
          <p:cNvSpPr txBox="1"/>
          <p:nvPr/>
        </p:nvSpPr>
        <p:spPr>
          <a:xfrm>
            <a:off x="10015369" y="3537622"/>
            <a:ext cx="1704570" cy="4332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50" dirty="0">
                <a:latin typeface="Gotham" panose="02000504020000020004" pitchFamily="2" charset="0"/>
              </a:rPr>
              <a:t>30</a:t>
            </a:r>
            <a:r>
              <a:rPr lang="en-US" sz="1050" b="0" i="0" u="none" strike="noStrike" baseline="0" dirty="0">
                <a:latin typeface="Gotham" panose="02000504020000020004" pitchFamily="2" charset="0"/>
              </a:rPr>
              <a:t> Posts</a:t>
            </a:r>
          </a:p>
          <a:p>
            <a:r>
              <a:rPr lang="en-US" sz="1050" b="0" i="0" u="none" strike="noStrike" baseline="0" dirty="0">
                <a:latin typeface="Gotham" panose="02000504020000020004" pitchFamily="2" charset="0"/>
              </a:rPr>
              <a:t>7,790 Followers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DCA7DE-B9FC-8BEF-3AD7-851E0B2C5E5B}"/>
              </a:ext>
            </a:extLst>
          </p:cNvPr>
          <p:cNvSpPr/>
          <p:nvPr/>
        </p:nvSpPr>
        <p:spPr>
          <a:xfrm>
            <a:off x="256338" y="1234772"/>
            <a:ext cx="11660679" cy="338555"/>
          </a:xfrm>
          <a:prstGeom prst="rect">
            <a:avLst/>
          </a:prstGeom>
          <a:solidFill>
            <a:srgbClr val="23A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MONTHLY HIGHLIGHTS – JULY 2023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85D8CB-74E9-05D9-0F70-B20011F77131}"/>
              </a:ext>
            </a:extLst>
          </p:cNvPr>
          <p:cNvSpPr/>
          <p:nvPr/>
        </p:nvSpPr>
        <p:spPr>
          <a:xfrm>
            <a:off x="175586" y="351587"/>
            <a:ext cx="7908605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TikTok and Twitter</a:t>
            </a:r>
            <a:endParaRPr lang="en-US" sz="40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otham Black" pitchFamily="50" charset="0"/>
            </a:endParaRPr>
          </a:p>
        </p:txBody>
      </p:sp>
      <p:pic>
        <p:nvPicPr>
          <p:cNvPr id="26" name="Picture 25" descr="Logo&#10;&#10;Description automatically generated with medium confidence">
            <a:extLst>
              <a:ext uri="{FF2B5EF4-FFF2-40B4-BE49-F238E27FC236}">
                <a16:creationId xmlns:a16="http://schemas.microsoft.com/office/drawing/2014/main" id="{467F058B-7310-75BF-4834-B00F05F7A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86" y="197591"/>
            <a:ext cx="1476231" cy="984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1728AA-6D05-2F73-CFD9-C1266EE1EFE9}"/>
              </a:ext>
            </a:extLst>
          </p:cNvPr>
          <p:cNvSpPr txBox="1"/>
          <p:nvPr/>
        </p:nvSpPr>
        <p:spPr>
          <a:xfrm>
            <a:off x="351476" y="5918531"/>
            <a:ext cx="1664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Views: 18.5K</a:t>
            </a:r>
          </a:p>
          <a:p>
            <a:r>
              <a:rPr lang="en-US" sz="1200" dirty="0"/>
              <a:t>Likes: 1,141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68BF9B-D5ED-9F9E-D3D6-3F1FA2DA2E24}"/>
              </a:ext>
            </a:extLst>
          </p:cNvPr>
          <p:cNvSpPr txBox="1"/>
          <p:nvPr/>
        </p:nvSpPr>
        <p:spPr>
          <a:xfrm>
            <a:off x="2672288" y="5918532"/>
            <a:ext cx="1664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Views: 7,696</a:t>
            </a:r>
          </a:p>
          <a:p>
            <a:r>
              <a:rPr lang="en-US" sz="1200" dirty="0"/>
              <a:t>Likes: 402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998A53-C9B3-9A3F-7959-6E9C204F1D87}"/>
              </a:ext>
            </a:extLst>
          </p:cNvPr>
          <p:cNvSpPr txBox="1"/>
          <p:nvPr/>
        </p:nvSpPr>
        <p:spPr>
          <a:xfrm>
            <a:off x="8749463" y="4779711"/>
            <a:ext cx="1664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Views: 2,257</a:t>
            </a:r>
          </a:p>
          <a:p>
            <a:r>
              <a:rPr lang="en-US" sz="1200" dirty="0"/>
              <a:t>Likes: 29</a:t>
            </a:r>
          </a:p>
        </p:txBody>
      </p:sp>
      <p:pic>
        <p:nvPicPr>
          <p:cNvPr id="11" name="Picture 10" descr="A stone with writing on it&#10;&#10;Description automatically generated">
            <a:extLst>
              <a:ext uri="{FF2B5EF4-FFF2-40B4-BE49-F238E27FC236}">
                <a16:creationId xmlns:a16="http://schemas.microsoft.com/office/drawing/2014/main" id="{489572AC-BFC5-3626-1831-A9DE7891AB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6" y="2288883"/>
            <a:ext cx="1983943" cy="3530306"/>
          </a:xfrm>
          <a:prstGeom prst="rect">
            <a:avLst/>
          </a:prstGeom>
        </p:spPr>
      </p:pic>
      <p:pic>
        <p:nvPicPr>
          <p:cNvPr id="15" name="Picture 14" descr="A person sitting on a blanket&#10;&#10;Description automatically generated">
            <a:extLst>
              <a:ext uri="{FF2B5EF4-FFF2-40B4-BE49-F238E27FC236}">
                <a16:creationId xmlns:a16="http://schemas.microsoft.com/office/drawing/2014/main" id="{4923750F-0460-0CA0-05A9-C6DA531FC1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98" y="2288883"/>
            <a:ext cx="1994017" cy="3540778"/>
          </a:xfrm>
          <a:prstGeom prst="rect">
            <a:avLst/>
          </a:prstGeom>
        </p:spPr>
      </p:pic>
      <p:pic>
        <p:nvPicPr>
          <p:cNvPr id="20" name="Picture 19" descr="A person standing next to a cannon&#10;&#10;Description automatically generated">
            <a:extLst>
              <a:ext uri="{FF2B5EF4-FFF2-40B4-BE49-F238E27FC236}">
                <a16:creationId xmlns:a16="http://schemas.microsoft.com/office/drawing/2014/main" id="{6264B865-B603-A842-B080-54F0B666DF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301" y="2288883"/>
            <a:ext cx="3116953" cy="406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42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8B27DC-C028-4C79-5F1A-4B1D33F9E843}"/>
              </a:ext>
            </a:extLst>
          </p:cNvPr>
          <p:cNvSpPr/>
          <p:nvPr/>
        </p:nvSpPr>
        <p:spPr>
          <a:xfrm>
            <a:off x="6753621" y="1840457"/>
            <a:ext cx="4392717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rgbClr val="006BB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What is Threads?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218FFD-1D3C-5A22-9978-0F8E3574657C}"/>
              </a:ext>
            </a:extLst>
          </p:cNvPr>
          <p:cNvSpPr txBox="1"/>
          <p:nvPr/>
        </p:nvSpPr>
        <p:spPr>
          <a:xfrm>
            <a:off x="11719939" y="6373049"/>
            <a:ext cx="47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6BB7"/>
                </a:solidFill>
                <a:latin typeface="Gotham" panose="02000504020000020004" pitchFamily="2" charset="0"/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350BB-0356-F9E8-1742-335C7A55455B}"/>
              </a:ext>
            </a:extLst>
          </p:cNvPr>
          <p:cNvSpPr txBox="1"/>
          <p:nvPr/>
        </p:nvSpPr>
        <p:spPr>
          <a:xfrm>
            <a:off x="9889516" y="1852002"/>
            <a:ext cx="1950068" cy="993635"/>
          </a:xfrm>
          <a:prstGeom prst="rect">
            <a:avLst/>
          </a:prstGeom>
          <a:solidFill>
            <a:schemeClr val="bg1"/>
          </a:solidFill>
          <a:ln w="25400">
            <a:solidFill>
              <a:srgbClr val="006BB7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endParaRPr lang="en-US" sz="1400" b="1" u="sng" dirty="0"/>
          </a:p>
          <a:p>
            <a:pPr algn="ctr"/>
            <a:endParaRPr lang="en-US" sz="1000" b="1" i="1" dirty="0">
              <a:latin typeface="Calibri Light"/>
              <a:cs typeface="Calibri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8E27E9-1E9B-7F50-000C-68643E9BBF58}"/>
              </a:ext>
            </a:extLst>
          </p:cNvPr>
          <p:cNvSpPr/>
          <p:nvPr/>
        </p:nvSpPr>
        <p:spPr>
          <a:xfrm>
            <a:off x="9889513" y="1840457"/>
            <a:ext cx="1950068" cy="362635"/>
          </a:xfrm>
          <a:prstGeom prst="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70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THREADS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D367E2-20BC-8208-BEDC-46D1B7FD9F4D}"/>
              </a:ext>
            </a:extLst>
          </p:cNvPr>
          <p:cNvSpPr txBox="1"/>
          <p:nvPr/>
        </p:nvSpPr>
        <p:spPr>
          <a:xfrm>
            <a:off x="10015369" y="2288883"/>
            <a:ext cx="1704570" cy="4291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100" b="0" i="0" u="none" strike="noStrike" baseline="0" dirty="0">
                <a:latin typeface="Gotham" panose="02000504020000020004" pitchFamily="2" charset="0"/>
              </a:rPr>
              <a:t>6 Posts</a:t>
            </a:r>
          </a:p>
          <a:p>
            <a:r>
              <a:rPr lang="en-US" sz="1100" dirty="0">
                <a:latin typeface="Gotham" panose="02000504020000020004" pitchFamily="2" charset="0"/>
              </a:rPr>
              <a:t>750</a:t>
            </a:r>
            <a:r>
              <a:rPr lang="en-US" sz="1100" b="0" i="0" u="none" strike="noStrike" baseline="0" dirty="0">
                <a:latin typeface="Gotham" panose="02000504020000020004" pitchFamily="2" charset="0"/>
              </a:rPr>
              <a:t> Followers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B43A18-E58F-709E-520E-7D4F1DFC24C6}"/>
              </a:ext>
            </a:extLst>
          </p:cNvPr>
          <p:cNvSpPr/>
          <p:nvPr/>
        </p:nvSpPr>
        <p:spPr>
          <a:xfrm>
            <a:off x="256338" y="1234772"/>
            <a:ext cx="11660679" cy="338555"/>
          </a:xfrm>
          <a:prstGeom prst="rect">
            <a:avLst/>
          </a:prstGeom>
          <a:solidFill>
            <a:srgbClr val="23AD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MONTHLY HIGHLIGHTS – JULY 2023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107CB3-7249-A336-9435-8F036BED0586}"/>
              </a:ext>
            </a:extLst>
          </p:cNvPr>
          <p:cNvSpPr/>
          <p:nvPr/>
        </p:nvSpPr>
        <p:spPr>
          <a:xfrm>
            <a:off x="175586" y="351587"/>
            <a:ext cx="7908605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New platform: Threads</a:t>
            </a:r>
            <a:endParaRPr lang="en-US" sz="4000" b="0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otham Black" pitchFamily="50" charset="0"/>
            </a:endParaRPr>
          </a:p>
        </p:txBody>
      </p: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AEB4FF13-AB6D-61FC-178B-365BDEA6C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786" y="197591"/>
            <a:ext cx="1476231" cy="98415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6F96F7-F975-7071-1898-BF76AAB93050}"/>
              </a:ext>
            </a:extLst>
          </p:cNvPr>
          <p:cNvSpPr txBox="1"/>
          <p:nvPr/>
        </p:nvSpPr>
        <p:spPr>
          <a:xfrm>
            <a:off x="6753621" y="2679730"/>
            <a:ext cx="402121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Launched July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Meta’s answer to Twitter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Connected to Instagram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Posts up to 500 characters long, able to include links, photos and up to 5-minute videos. No DM feature.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Mobile-first app. No desktop version.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30 million users signed up the first day, 100 million within the first week.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However, users and daily usage are on the decline.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DMOs are taking a lighthearted, humorous approach to posts. </a:t>
            </a:r>
          </a:p>
        </p:txBody>
      </p:sp>
      <p:pic>
        <p:nvPicPr>
          <p:cNvPr id="22" name="Picture 2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AF67B3B-C419-7075-6989-B7E81656B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8" y="1840457"/>
            <a:ext cx="2860544" cy="4713954"/>
          </a:xfrm>
          <a:prstGeom prst="rect">
            <a:avLst/>
          </a:prstGeom>
        </p:spPr>
      </p:pic>
      <p:pic>
        <p:nvPicPr>
          <p:cNvPr id="29" name="Picture 28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FBCB592-3136-BBF4-BF87-4D8C633C4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55" y="1840458"/>
            <a:ext cx="2763824" cy="471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24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E8F175B-4B3B-42D2-886E-84A29177C620}"/>
              </a:ext>
            </a:extLst>
          </p:cNvPr>
          <p:cNvSpPr/>
          <p:nvPr/>
        </p:nvSpPr>
        <p:spPr>
          <a:xfrm>
            <a:off x="240256" y="376175"/>
            <a:ext cx="9059204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4000" dirty="0">
                <a:ln w="0"/>
                <a:solidFill>
                  <a:srgbClr val="A43C5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Adams County Pour Tour</a:t>
            </a:r>
            <a:endParaRPr lang="en-US" sz="4000" b="0" cap="none" spc="0" dirty="0">
              <a:ln w="0"/>
              <a:solidFill>
                <a:srgbClr val="A43C5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Gotham Black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783BCF-E668-4875-B9ED-4B1FB68FC325}"/>
              </a:ext>
            </a:extLst>
          </p:cNvPr>
          <p:cNvSpPr/>
          <p:nvPr/>
        </p:nvSpPr>
        <p:spPr>
          <a:xfrm>
            <a:off x="311277" y="1318111"/>
            <a:ext cx="11545879" cy="362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WEBSITE AND DIGITAL HIGHLIGHTS – JULY 2023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0B639D-12AF-48DD-9146-EDA1BF5B1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84583" y="267492"/>
            <a:ext cx="1035356" cy="147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690389-9CF3-42A9-9CBA-A8F6E9A8A823}"/>
              </a:ext>
            </a:extLst>
          </p:cNvPr>
          <p:cNvSpPr txBox="1"/>
          <p:nvPr/>
        </p:nvSpPr>
        <p:spPr>
          <a:xfrm>
            <a:off x="11719939" y="6373049"/>
            <a:ext cx="471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Gotham" panose="02000504020000020004" pitchFamily="2" charset="0"/>
              </a:rPr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692FD0-7C95-882C-49CC-C3D5FFF59B2B}"/>
              </a:ext>
            </a:extLst>
          </p:cNvPr>
          <p:cNvSpPr txBox="1"/>
          <p:nvPr/>
        </p:nvSpPr>
        <p:spPr>
          <a:xfrm>
            <a:off x="9637160" y="2033002"/>
            <a:ext cx="2204093" cy="3957251"/>
          </a:xfrm>
          <a:prstGeom prst="rect">
            <a:avLst/>
          </a:prstGeom>
          <a:solidFill>
            <a:schemeClr val="bg1"/>
          </a:solidFill>
          <a:ln w="25400">
            <a:solidFill>
              <a:srgbClr val="A43C57"/>
            </a:solidFill>
          </a:ln>
        </p:spPr>
        <p:txBody>
          <a:bodyPr wrap="square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00" b="1" u="sng" dirty="0"/>
          </a:p>
          <a:p>
            <a:pPr algn="ctr"/>
            <a:endParaRPr lang="en-US" sz="1000" b="1" i="1" dirty="0">
              <a:latin typeface="Calibri Light"/>
              <a:cs typeface="Calibri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6F19B0-B294-4421-AD9C-EA9B4EA3E5D5}"/>
              </a:ext>
            </a:extLst>
          </p:cNvPr>
          <p:cNvSpPr/>
          <p:nvPr/>
        </p:nvSpPr>
        <p:spPr>
          <a:xfrm>
            <a:off x="9637160" y="2033002"/>
            <a:ext cx="2219996" cy="362635"/>
          </a:xfrm>
          <a:prstGeom prst="rect">
            <a:avLst/>
          </a:prstGeom>
          <a:solidFill>
            <a:srgbClr val="A43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00" b="1" dirty="0"/>
              <a:t>WEBSITE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8D871B-3201-6D86-4750-0DD7F1FAE766}"/>
              </a:ext>
            </a:extLst>
          </p:cNvPr>
          <p:cNvSpPr txBox="1"/>
          <p:nvPr/>
        </p:nvSpPr>
        <p:spPr>
          <a:xfrm>
            <a:off x="9745923" y="2533329"/>
            <a:ext cx="2095329" cy="20668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50" b="1" dirty="0">
                <a:latin typeface="Gotham" panose="02000504020000020004" pitchFamily="2" charset="0"/>
              </a:rPr>
              <a:t>Page Views </a:t>
            </a:r>
          </a:p>
          <a:p>
            <a:r>
              <a:rPr lang="en-US" sz="1050" dirty="0">
                <a:latin typeface="Gotham" panose="02000504020000020004" pitchFamily="2" charset="0"/>
              </a:rPr>
              <a:t>1,817 Views in July 2023</a:t>
            </a:r>
          </a:p>
          <a:p>
            <a:r>
              <a:rPr lang="en-US" sz="1050" dirty="0">
                <a:latin typeface="Gotham" panose="02000504020000020004" pitchFamily="2" charset="0"/>
              </a:rPr>
              <a:t>Down 31.54% YOY vs. 2022</a:t>
            </a:r>
          </a:p>
          <a:p>
            <a:r>
              <a:rPr lang="en-US" sz="1050" dirty="0">
                <a:latin typeface="Gotham" panose="02000504020000020004" pitchFamily="2" charset="0"/>
              </a:rPr>
              <a:t>Down 32.23% YTD vs. 2022</a:t>
            </a:r>
          </a:p>
          <a:p>
            <a:endParaRPr lang="en-US" sz="1050" b="1" dirty="0">
              <a:latin typeface="Gotham" panose="02000504020000020004" pitchFamily="2" charset="0"/>
            </a:endParaRPr>
          </a:p>
          <a:p>
            <a:r>
              <a:rPr lang="en-US" sz="1050" b="1" dirty="0">
                <a:latin typeface="Gotham" panose="02000504020000020004" pitchFamily="2" charset="0"/>
              </a:rPr>
              <a:t>Top 6 Web Pages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Homepage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Wine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Beer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Itineraries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Spirits</a:t>
            </a:r>
            <a:endParaRPr lang="en-US" sz="10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4519E0-24CB-4273-AFC0-5DE7F85DEE60}"/>
              </a:ext>
            </a:extLst>
          </p:cNvPr>
          <p:cNvSpPr/>
          <p:nvPr/>
        </p:nvSpPr>
        <p:spPr>
          <a:xfrm>
            <a:off x="311277" y="1900049"/>
            <a:ext cx="764156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0" cap="none" spc="0" dirty="0">
                <a:ln w="0"/>
                <a:solidFill>
                  <a:srgbClr val="006BB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Black" pitchFamily="50" charset="0"/>
              </a:rPr>
              <a:t>Monthly Website Traffic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B320C-D140-B0AC-D274-1FEAA8D5E837}"/>
              </a:ext>
            </a:extLst>
          </p:cNvPr>
          <p:cNvSpPr txBox="1"/>
          <p:nvPr/>
        </p:nvSpPr>
        <p:spPr>
          <a:xfrm>
            <a:off x="9766485" y="4726074"/>
            <a:ext cx="1945441" cy="1046440"/>
          </a:xfrm>
          <a:prstGeom prst="rect">
            <a:avLst/>
          </a:prstGeom>
          <a:solidFill>
            <a:srgbClr val="A43C57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Gotham" panose="02000504020000020004"/>
              </a:rPr>
              <a:t>Digital Passport</a:t>
            </a:r>
            <a:r>
              <a:rPr lang="en-US" sz="1400" dirty="0">
                <a:solidFill>
                  <a:schemeClr val="bg1"/>
                </a:solidFill>
                <a:latin typeface="Gotham" panose="02000504020000020004"/>
              </a:rPr>
              <a:t>:</a:t>
            </a:r>
          </a:p>
          <a:p>
            <a:r>
              <a:rPr lang="en-US" sz="1200" dirty="0">
                <a:solidFill>
                  <a:schemeClr val="bg1"/>
                </a:solidFill>
                <a:latin typeface="Gotham" panose="02000504020000020004"/>
              </a:rPr>
              <a:t>Passport sign-ups: 209</a:t>
            </a:r>
          </a:p>
          <a:p>
            <a:r>
              <a:rPr lang="en-US" sz="1200" dirty="0">
                <a:solidFill>
                  <a:schemeClr val="bg1"/>
                </a:solidFill>
                <a:latin typeface="Gotham" panose="02000504020000020004"/>
              </a:rPr>
              <a:t>Digital check-ins: 556</a:t>
            </a:r>
          </a:p>
          <a:p>
            <a:r>
              <a:rPr lang="en-US" sz="1200" dirty="0">
                <a:solidFill>
                  <a:schemeClr val="bg1"/>
                </a:solidFill>
                <a:latin typeface="Gotham" panose="02000504020000020004"/>
              </a:rPr>
              <a:t>Redemptions: 35</a:t>
            </a:r>
          </a:p>
          <a:p>
            <a:r>
              <a:rPr lang="en-US" sz="1200" dirty="0">
                <a:solidFill>
                  <a:schemeClr val="bg1"/>
                </a:solidFill>
                <a:latin typeface="Gotham" panose="02000504020000020004"/>
              </a:rPr>
              <a:t>Newsletter OR: 44%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BC9872-8D15-FF58-F922-D715A8D80C38}"/>
              </a:ext>
            </a:extLst>
          </p:cNvPr>
          <p:cNvSpPr txBox="1"/>
          <p:nvPr/>
        </p:nvSpPr>
        <p:spPr>
          <a:xfrm>
            <a:off x="480077" y="4497631"/>
            <a:ext cx="8902047" cy="1915930"/>
          </a:xfrm>
          <a:prstGeom prst="rect">
            <a:avLst/>
          </a:prstGeom>
          <a:solidFill>
            <a:schemeClr val="bg1"/>
          </a:solidFill>
          <a:ln w="25400">
            <a:solidFill>
              <a:srgbClr val="A43C57"/>
            </a:solidFill>
          </a:ln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endParaRPr lang="en-US" sz="1400" b="1" u="sng" dirty="0"/>
          </a:p>
          <a:p>
            <a:pPr algn="ctr"/>
            <a:endParaRPr lang="en-US" sz="1000" b="1" i="1" dirty="0">
              <a:latin typeface="Calibri Light"/>
              <a:cs typeface="Calibri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BE978D-5B01-06C4-25B2-702248C648A6}"/>
              </a:ext>
            </a:extLst>
          </p:cNvPr>
          <p:cNvSpPr/>
          <p:nvPr/>
        </p:nvSpPr>
        <p:spPr>
          <a:xfrm>
            <a:off x="480073" y="4497630"/>
            <a:ext cx="8902047" cy="362635"/>
          </a:xfrm>
          <a:prstGeom prst="rect">
            <a:avLst/>
          </a:prstGeom>
          <a:solidFill>
            <a:srgbClr val="A43C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/>
              <a:t>DIGITAL MARKETING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09483B-8E47-64E3-DB20-D103A21D5BEC}"/>
              </a:ext>
            </a:extLst>
          </p:cNvPr>
          <p:cNvSpPr txBox="1"/>
          <p:nvPr/>
        </p:nvSpPr>
        <p:spPr>
          <a:xfrm>
            <a:off x="592270" y="4993764"/>
            <a:ext cx="2249249" cy="10736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50" b="1" dirty="0"/>
              <a:t>Display Advertising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244,238 Total Impressions Delivered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.053% Click-Through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180 landing page visits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320 approximate DG Zone location visits.</a:t>
            </a:r>
          </a:p>
          <a:p>
            <a:endParaRPr lang="en-US" sz="1050" dirty="0">
              <a:latin typeface="Gotham" panose="02000504020000020004" pitchFamily="2" charset="0"/>
            </a:endParaRPr>
          </a:p>
          <a:p>
            <a:endParaRPr lang="en-US" sz="1050" dirty="0">
              <a:latin typeface="Gotham" panose="02000504020000020004" pitchFamily="2" charset="0"/>
            </a:endParaRPr>
          </a:p>
          <a:p>
            <a:pPr algn="ctr"/>
            <a:endParaRPr lang="en-US" sz="1050" dirty="0">
              <a:latin typeface="Gotham" panose="02000504020000020004" pitchFamily="2" charset="0"/>
            </a:endParaRPr>
          </a:p>
          <a:p>
            <a:pPr algn="ctr"/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FB161E-8C37-9A7D-7989-6177EA27BA13}"/>
              </a:ext>
            </a:extLst>
          </p:cNvPr>
          <p:cNvSpPr txBox="1"/>
          <p:nvPr/>
        </p:nvSpPr>
        <p:spPr>
          <a:xfrm>
            <a:off x="2863303" y="5001550"/>
            <a:ext cx="2249249" cy="12430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50" b="1" dirty="0">
                <a:latin typeface="Gotham" panose="02000504020000020004" pitchFamily="2" charset="0"/>
              </a:rPr>
              <a:t>Google AdWords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3,664 Search Impressions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248 Clicks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6.81% Click-Through Rate</a:t>
            </a:r>
          </a:p>
          <a:p>
            <a:pPr algn="ctr"/>
            <a:endParaRPr lang="en-US" sz="1050" dirty="0">
              <a:latin typeface="Gotham" panose="02000504020000020004" pitchFamily="2" charset="0"/>
            </a:endParaRPr>
          </a:p>
          <a:p>
            <a:pPr algn="ctr"/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A19251-A70F-00A3-AEFB-C38B859394C5}"/>
              </a:ext>
            </a:extLst>
          </p:cNvPr>
          <p:cNvSpPr txBox="1"/>
          <p:nvPr/>
        </p:nvSpPr>
        <p:spPr>
          <a:xfrm>
            <a:off x="5128455" y="4989452"/>
            <a:ext cx="2249249" cy="12430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50" b="1" dirty="0">
                <a:latin typeface="Gotham" panose="02000504020000020004" pitchFamily="2" charset="0"/>
              </a:rPr>
              <a:t>Top Performing Search Keywords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 err="1">
                <a:latin typeface="Gotham" panose="02000504020000020004" pitchFamily="2" charset="0"/>
              </a:rPr>
              <a:t>gettysburg</a:t>
            </a:r>
            <a:r>
              <a:rPr lang="en-US" sz="1050" dirty="0">
                <a:latin typeface="Gotham" panose="02000504020000020004" pitchFamily="2" charset="0"/>
              </a:rPr>
              <a:t> pour tour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+pour +tour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wine tasting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latin typeface="Gotham" panose="02000504020000020004" pitchFamily="2" charset="0"/>
              </a:rPr>
              <a:t>+wine +trails +near +me</a:t>
            </a:r>
          </a:p>
          <a:p>
            <a:endParaRPr lang="en-US" sz="1050" dirty="0">
              <a:latin typeface="Gotham" panose="02000504020000020004" pitchFamily="2" charset="0"/>
            </a:endParaRPr>
          </a:p>
          <a:p>
            <a:pPr algn="ctr"/>
            <a:endParaRPr lang="en-US" sz="1050" dirty="0">
              <a:latin typeface="Gotham" panose="02000504020000020004" pitchFamily="2" charset="0"/>
            </a:endParaRPr>
          </a:p>
          <a:p>
            <a:pPr algn="ctr"/>
            <a:endParaRPr lang="en-US" sz="1050" dirty="0"/>
          </a:p>
          <a:p>
            <a:pPr algn="ctr"/>
            <a:endParaRPr lang="en-US" sz="105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89872A-C5A8-02E0-37AB-A2F566BFF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367" y="4989452"/>
            <a:ext cx="1734104" cy="1294922"/>
          </a:xfrm>
          <a:prstGeom prst="rect">
            <a:avLst/>
          </a:prstGeom>
        </p:spPr>
      </p:pic>
      <p:pic>
        <p:nvPicPr>
          <p:cNvPr id="23" name="Picture 22" descr="A graph with blue and orange lines&#10;&#10;Description automatically generated">
            <a:extLst>
              <a:ext uri="{FF2B5EF4-FFF2-40B4-BE49-F238E27FC236}">
                <a16:creationId xmlns:a16="http://schemas.microsoft.com/office/drawing/2014/main" id="{C9DF288E-5EC3-E29A-2718-93049B385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28" y="2443206"/>
            <a:ext cx="9046892" cy="18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06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6E77FD692F9B4186299A49FC597DFE" ma:contentTypeVersion="8" ma:contentTypeDescription="Create a new document." ma:contentTypeScope="" ma:versionID="68198a92b75323fc968e3a0c4fc2db0a">
  <xsd:schema xmlns:xsd="http://www.w3.org/2001/XMLSchema" xmlns:xs="http://www.w3.org/2001/XMLSchema" xmlns:p="http://schemas.microsoft.com/office/2006/metadata/properties" xmlns:ns2="b0a5b025-03df-4195-8221-90bf68387340" targetNamespace="http://schemas.microsoft.com/office/2006/metadata/properties" ma:root="true" ma:fieldsID="705dddbb5dfa0a42b909a00c709f4469" ns2:_="">
    <xsd:import namespace="b0a5b025-03df-4195-8221-90bf683873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a5b025-03df-4195-8221-90bf683873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6D6E1C9-F6B8-4FFF-BC66-38FBEFA20059}">
  <ds:schemaRefs>
    <ds:schemaRef ds:uri="b0a5b025-03df-4195-8221-90bf6838734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B05AA22-165F-446B-8FAA-E313D22FF88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E3271D-742A-44FB-B977-2BB047C89BF0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www.w3.org/XML/1998/namespace"/>
    <ds:schemaRef ds:uri="b0a5b025-03df-4195-8221-90bf68387340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49821</TotalTime>
  <Words>1589</Words>
  <Application>Microsoft Office PowerPoint</Application>
  <PresentationFormat>Widescreen</PresentationFormat>
  <Paragraphs>401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Gotham</vt:lpstr>
      <vt:lpstr>Gotham Black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 Cramer</dc:creator>
  <cp:lastModifiedBy>Carl Whitehill</cp:lastModifiedBy>
  <cp:revision>306</cp:revision>
  <cp:lastPrinted>2023-03-28T16:51:06Z</cp:lastPrinted>
  <dcterms:created xsi:type="dcterms:W3CDTF">2020-01-24T19:55:25Z</dcterms:created>
  <dcterms:modified xsi:type="dcterms:W3CDTF">2023-08-08T12:04:17Z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0x0101008B6E77FD692F9B4186299A49FC597DFE</vt:lpwstr>
  </property>
</Properties>
</file>